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76" r:id="rId2"/>
    <p:sldId id="278" r:id="rId3"/>
    <p:sldId id="279" r:id="rId4"/>
    <p:sldId id="286" r:id="rId5"/>
    <p:sldId id="305" r:id="rId6"/>
    <p:sldId id="304" r:id="rId7"/>
    <p:sldId id="301" r:id="rId8"/>
    <p:sldId id="303" r:id="rId9"/>
    <p:sldId id="280" r:id="rId10"/>
    <p:sldId id="257" r:id="rId11"/>
    <p:sldId id="297" r:id="rId12"/>
    <p:sldId id="282" r:id="rId13"/>
    <p:sldId id="306" r:id="rId14"/>
    <p:sldId id="307" r:id="rId15"/>
    <p:sldId id="29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2CE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19" autoAdjust="0"/>
    <p:restoredTop sz="94550" autoAdjust="0"/>
  </p:normalViewPr>
  <p:slideViewPr>
    <p:cSldViewPr>
      <p:cViewPr varScale="1">
        <p:scale>
          <a:sx n="66" d="100"/>
          <a:sy n="66" d="100"/>
        </p:scale>
        <p:origin x="605" y="2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40DDD8-1DA3-433A-B72D-8BE96B4DE176}" type="datetimeFigureOut">
              <a:rPr lang="en-US" smtClean="0"/>
              <a:pPr/>
              <a:t>12/25/2017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CBC776-6DFE-4C8E-B6AB-4DB46B7FFF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80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>
              <a:cs typeface="Arial" charset="0"/>
            </a:endParaRPr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6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3" descr="Picture1.gi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1285852" y="0"/>
            <a:ext cx="64294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rgbClr val="FFFF00">
                <a:alpha val="40000"/>
              </a:srgbClr>
            </a:glow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2"/>
          <p:cNvSpPr/>
          <p:nvPr/>
        </p:nvSpPr>
        <p:spPr>
          <a:xfrm>
            <a:off x="0" y="0"/>
            <a:ext cx="9144000" cy="685800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457200"/>
            <a:ext cx="8229600" cy="40386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vert="horz" lIns="0" rIns="18288">
            <a:normAutofit fontScale="70000" lnSpcReduction="20000"/>
          </a:bodyPr>
          <a:lstStyle/>
          <a:p>
            <a:pPr marL="0" marR="4572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fa-IR" sz="12000" b="0" i="0" u="none" strike="noStrike" kern="1200" cap="none" spc="0" normalizeH="0" baseline="0" noProof="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cs typeface="B Jadid" pitchFamily="2" charset="-78"/>
              </a:rPr>
              <a:t>اسپیرومتری</a:t>
            </a:r>
          </a:p>
          <a:p>
            <a:pPr marL="0" marR="4572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fa-IR" sz="6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Jadid" pitchFamily="2" charset="-78"/>
              </a:rPr>
              <a:t>مقدمه</a:t>
            </a:r>
          </a:p>
          <a:p>
            <a:pPr marL="0" marR="4572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fa-IR" sz="6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Jadid" pitchFamily="2" charset="-78"/>
              </a:rPr>
              <a:t>وظایف اپراتورها</a:t>
            </a:r>
          </a:p>
          <a:p>
            <a:pPr marL="0" marR="4572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fa-IR" sz="6600" b="0" i="0" u="none" strike="noStrike" kern="1200" cap="none" spc="0" normalizeH="0" baseline="0" noProof="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cs typeface="B Jadid" pitchFamily="2" charset="-78"/>
              </a:rPr>
              <a:t>اندیکاسیون ها</a:t>
            </a:r>
          </a:p>
          <a:p>
            <a:pPr marL="0" marR="4572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fa-IR" sz="6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Jadid" pitchFamily="2" charset="-78"/>
              </a:rPr>
              <a:t>کنترااندیکاسیون ها</a:t>
            </a:r>
            <a:endParaRPr kumimoji="0" lang="fa-IR" sz="6600" b="0" i="0" u="none" strike="noStrike" kern="1200" cap="none" spc="0" normalizeH="0" baseline="0" noProof="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effectLst/>
              <a:uLnTx/>
              <a:uFillTx/>
              <a:cs typeface="B Jadid" pitchFamily="2" charset="-78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5334000"/>
            <a:ext cx="4038600" cy="11430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vert="horz" lIns="0" rIns="18288">
            <a:normAutofit fontScale="40000" lnSpcReduction="20000"/>
          </a:bodyPr>
          <a:lstStyle/>
          <a:p>
            <a:pPr marL="0" marR="4572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fa-IR" sz="5800" b="1" i="0" u="none" strike="noStrike" kern="1200" cap="none" spc="0" normalizeH="0" baseline="0" noProof="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B Titr" pitchFamily="2" charset="-78"/>
              </a:rPr>
              <a:t>دکتر</a:t>
            </a:r>
            <a:r>
              <a:rPr kumimoji="0" lang="fa-IR" sz="5800" b="1" i="0" u="none" strike="noStrike" kern="1200" cap="none" spc="0" normalizeH="0" noProof="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B Titr" pitchFamily="2" charset="-78"/>
              </a:rPr>
              <a:t> سید جلیل میرمحمدی میبدی</a:t>
            </a:r>
          </a:p>
          <a:p>
            <a:pPr marL="0" marR="4572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fa-IR" sz="5800" b="1" baseline="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B Titr" pitchFamily="2" charset="-78"/>
              </a:rPr>
              <a:t>دانشیار</a:t>
            </a:r>
            <a:r>
              <a:rPr lang="fa-IR" sz="58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B Titr" pitchFamily="2" charset="-78"/>
              </a:rPr>
              <a:t> دانشگاه</a:t>
            </a:r>
          </a:p>
          <a:p>
            <a:pPr marL="0" marR="4572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fa-IR" sz="5800" b="1" i="0" u="none" strike="noStrike" kern="1200" cap="none" spc="0" normalizeH="0" baseline="0" noProof="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B Titr" pitchFamily="2" charset="-78"/>
              </a:rPr>
              <a:t>متخصص</a:t>
            </a:r>
            <a:r>
              <a:rPr kumimoji="0" lang="fa-IR" sz="5800" b="1" i="0" u="none" strike="noStrike" kern="1200" cap="none" spc="0" normalizeH="0" noProof="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B Titr" pitchFamily="2" charset="-78"/>
              </a:rPr>
              <a:t> طب کار و بیماری های شغلی</a:t>
            </a:r>
            <a:endParaRPr kumimoji="0" lang="en-US" sz="5800" b="1" i="0" u="none" strike="noStrike" kern="120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 rot="1383823">
            <a:off x="-29503" y="-478232"/>
            <a:ext cx="9144000" cy="7953048"/>
          </a:xfrm>
          <a:prstGeom prst="irregularSeal2">
            <a:avLst/>
          </a:prstGeom>
          <a:solidFill>
            <a:schemeClr val="accent1">
              <a:lumMod val="75000"/>
            </a:schemeClr>
          </a:solidFill>
          <a:effectLst>
            <a:glow rad="228600">
              <a:srgbClr val="FF0000">
                <a:alpha val="40000"/>
              </a:srgbClr>
            </a:glow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>
              <a:solidFill>
                <a:srgbClr val="FFFF00"/>
              </a:solidFill>
              <a:effectLst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2362200"/>
            <a:ext cx="8458200" cy="3276600"/>
          </a:xfrm>
          <a:prstGeom prst="rect">
            <a:avLst/>
          </a:prstGeom>
          <a:ln>
            <a:noFill/>
          </a:ln>
        </p:spPr>
        <p:txBody>
          <a:bodyPr vert="horz" lIns="0" rIns="18288">
            <a:normAutofit/>
          </a:bodyPr>
          <a:lstStyle/>
          <a:p>
            <a:pPr lvl="0"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32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B Titr" pitchFamily="2" charset="-78"/>
              </a:rPr>
              <a:t> </a:t>
            </a:r>
            <a:r>
              <a:rPr lang="ar-SA" sz="32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اسپيرومترى</a:t>
            </a:r>
            <a:endParaRPr lang="en-US" sz="3200" dirty="0" smtClean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cs typeface="B Titr" pitchFamily="2" charset="-78"/>
            </a:endParaRP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SA" sz="32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 از رايج ترين</a:t>
            </a:r>
            <a:endParaRPr lang="en-US" sz="3200" dirty="0" smtClean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cs typeface="B Titr" pitchFamily="2" charset="-78"/>
            </a:endParaRP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SA" sz="32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 تست هاى پاراكلينيكى </a:t>
            </a:r>
            <a:endParaRPr lang="en-US" sz="3200" dirty="0" smtClean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cs typeface="B Titr" pitchFamily="2" charset="-78"/>
            </a:endParaRP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SA" sz="32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 در معاينات بدواستخدام ودوره اى </a:t>
            </a:r>
            <a:endParaRPr lang="en-US" sz="3200" dirty="0" smtClean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cs typeface="B Titr" pitchFamily="2" charset="-78"/>
            </a:endParaRP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SA" sz="32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مى باشد</a:t>
            </a:r>
            <a:endParaRPr lang="ar-SA" sz="44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Multidocument 2"/>
          <p:cNvSpPr/>
          <p:nvPr/>
        </p:nvSpPr>
        <p:spPr>
          <a:xfrm>
            <a:off x="0" y="0"/>
            <a:ext cx="9144000" cy="6858000"/>
          </a:xfrm>
          <a:prstGeom prst="flowChartMultidocument">
            <a:avLst/>
          </a:prstGeom>
          <a:solidFill>
            <a:srgbClr val="FF0000"/>
          </a:solidFill>
          <a:ln>
            <a:solidFill>
              <a:srgbClr val="352C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676400"/>
            <a:ext cx="6934200" cy="3733800"/>
          </a:xfrm>
          <a:prstGeom prst="rect">
            <a:avLst/>
          </a:prstGeom>
          <a:ln>
            <a:noFill/>
          </a:ln>
        </p:spPr>
        <p:txBody>
          <a:bodyPr vert="horz" lIns="0" rIns="18288">
            <a:noAutofit/>
          </a:bodyPr>
          <a:lstStyle/>
          <a:p>
            <a:pPr lvl="0"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SA" sz="4400" dirty="0" smtClean="0">
                <a:ln>
                  <a:solidFill>
                    <a:srgbClr val="0000CC"/>
                  </a:solidFill>
                </a:ln>
                <a:solidFill>
                  <a:schemeClr val="bg1"/>
                </a:solidFill>
                <a:cs typeface="B Titr" pitchFamily="2" charset="-78"/>
              </a:rPr>
              <a:t>نتايج حاصل ازاسپيرومترى بسيار تحت تاثير كيفيت دستگاه اسپيرومتر، ميزان آگاهى و انگيزه تكنسين اسپيرومترى وكيفيت انجام مانور بازدمى مى باشد</a:t>
            </a:r>
            <a:endParaRPr lang="ar-SA" sz="6600" dirty="0" smtClean="0">
              <a:ln>
                <a:solidFill>
                  <a:srgbClr val="0000CC"/>
                </a:solidFill>
              </a:ln>
              <a:solidFill>
                <a:schemeClr val="bg1"/>
              </a:solidFill>
              <a:effectLst/>
              <a:latin typeface="Arial" pitchFamily="34" charset="0"/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ertical Scroll 7"/>
          <p:cNvSpPr/>
          <p:nvPr/>
        </p:nvSpPr>
        <p:spPr>
          <a:xfrm rot="10800000">
            <a:off x="685800" y="1524000"/>
            <a:ext cx="7696200" cy="5105400"/>
          </a:xfrm>
          <a:prstGeom prst="verticalScroll">
            <a:avLst/>
          </a:prstGeom>
          <a:solidFill>
            <a:srgbClr val="0000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47800" y="1600200"/>
            <a:ext cx="5943600" cy="440120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rtl="1"/>
            <a:r>
              <a:rPr lang="fa-IR" sz="40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  </a:t>
            </a:r>
            <a:r>
              <a:rPr lang="ar-SA" sz="4000" dirty="0" smtClean="0">
                <a:solidFill>
                  <a:srgbClr val="FFFF00"/>
                </a:solidFill>
                <a:cs typeface="B Titr" pitchFamily="2" charset="-78"/>
              </a:rPr>
              <a:t>در واقع اگر مانور بازدمى توسط فرد به درستى انجام نشود، تفسير نتايج</a:t>
            </a:r>
            <a:r>
              <a:rPr lang="en-US" sz="4000" dirty="0" smtClean="0">
                <a:solidFill>
                  <a:srgbClr val="FFFF00"/>
                </a:solidFill>
                <a:cs typeface="B Titr" pitchFamily="2" charset="-78"/>
              </a:rPr>
              <a:t>  </a:t>
            </a:r>
            <a:r>
              <a:rPr lang="ar-SA" sz="4000" dirty="0" smtClean="0">
                <a:solidFill>
                  <a:srgbClr val="FFFF00"/>
                </a:solidFill>
                <a:cs typeface="B Titr" pitchFamily="2" charset="-78"/>
              </a:rPr>
              <a:t>حاصله ارزش چندانى نداشته ومى تواند باعث نتايج كاذب و تفسير اشتباه از نتايج اسپيرومترى وتبعات بعدى آن شود</a:t>
            </a:r>
            <a:r>
              <a:rPr lang="en-US" sz="4000" dirty="0" smtClean="0">
                <a:solidFill>
                  <a:srgbClr val="FFFF00"/>
                </a:solidFill>
                <a:cs typeface="B Titr" pitchFamily="2" charset="-78"/>
              </a:rPr>
              <a:t>. </a:t>
            </a:r>
            <a:endParaRPr lang="fa-IR" sz="40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</p:txBody>
      </p:sp>
      <p:sp>
        <p:nvSpPr>
          <p:cNvPr id="11" name="Flowchart: Multidocument 10"/>
          <p:cNvSpPr/>
          <p:nvPr/>
        </p:nvSpPr>
        <p:spPr>
          <a:xfrm>
            <a:off x="228600" y="76200"/>
            <a:ext cx="8610600" cy="1219200"/>
          </a:xfrm>
          <a:prstGeom prst="flowChartMultidocumen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ectangle 11"/>
          <p:cNvSpPr/>
          <p:nvPr/>
        </p:nvSpPr>
        <p:spPr>
          <a:xfrm>
            <a:off x="380999" y="228600"/>
            <a:ext cx="71628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4800" dirty="0" smtClean="0">
                <a:solidFill>
                  <a:srgbClr val="FFFF00"/>
                </a:solidFill>
                <a:cs typeface="B Titr" pitchFamily="2" charset="-78"/>
              </a:rPr>
              <a:t>نکته مهم</a:t>
            </a:r>
            <a:endParaRPr lang="fa-IR" sz="4800" dirty="0">
              <a:solidFill>
                <a:srgbClr val="FFFF00"/>
              </a:solidFill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tical Scroll 3"/>
          <p:cNvSpPr/>
          <p:nvPr/>
        </p:nvSpPr>
        <p:spPr>
          <a:xfrm rot="10800000">
            <a:off x="4572000" y="1447800"/>
            <a:ext cx="4495800" cy="5105400"/>
          </a:xfrm>
          <a:prstGeom prst="verticalScroll">
            <a:avLst/>
          </a:prstGeom>
          <a:solidFill>
            <a:srgbClr val="0000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105400" y="1447800"/>
            <a:ext cx="3429000" cy="44958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1">
            <a:noAutofit/>
          </a:bodyPr>
          <a:lstStyle/>
          <a:p>
            <a:pPr marL="342900" lvl="0" indent="-342900" algn="ctr" rtl="1">
              <a:spcBef>
                <a:spcPct val="20000"/>
              </a:spcBef>
              <a:defRPr/>
            </a:pPr>
            <a:r>
              <a:rPr lang="en-US" sz="2000" dirty="0" smtClean="0">
                <a:solidFill>
                  <a:srgbClr val="FFFF00"/>
                </a:solidFill>
                <a:cs typeface="B Titr" pitchFamily="2" charset="-78"/>
              </a:rPr>
              <a:t>. </a:t>
            </a:r>
            <a:r>
              <a:rPr lang="ar-SA" sz="2000" dirty="0" smtClean="0">
                <a:solidFill>
                  <a:srgbClr val="FFFF00"/>
                </a:solidFill>
                <a:cs typeface="B Titr" pitchFamily="2" charset="-78"/>
              </a:rPr>
              <a:t>براى انجام مناسب اسپيرومترى، آموزش وتمرين قابل توجهى مورد نياز است تا تكنسين ها، تجربه كافى كسب كنند</a:t>
            </a:r>
            <a:endParaRPr lang="fa-IR" sz="2000" dirty="0" smtClean="0">
              <a:solidFill>
                <a:srgbClr val="FFFF00"/>
              </a:solidFill>
              <a:cs typeface="B Titr" pitchFamily="2" charset="-78"/>
            </a:endParaRPr>
          </a:p>
          <a:p>
            <a:pPr marL="342900" lvl="0" indent="-342900" algn="ctr" rtl="1">
              <a:spcBef>
                <a:spcPct val="20000"/>
              </a:spcBef>
              <a:defRPr/>
            </a:pPr>
            <a:r>
              <a:rPr lang="fa-IR" sz="2000" dirty="0" smtClean="0">
                <a:solidFill>
                  <a:srgbClr val="FFFF00"/>
                </a:solidFill>
                <a:cs typeface="B Titr" pitchFamily="2" charset="-78"/>
              </a:rPr>
              <a:t>ه</a:t>
            </a:r>
            <a:r>
              <a:rPr lang="ar-SA" sz="2000" dirty="0" smtClean="0">
                <a:solidFill>
                  <a:srgbClr val="FFFF00"/>
                </a:solidFill>
                <a:cs typeface="B Titr" pitchFamily="2" charset="-78"/>
              </a:rPr>
              <a:t>رچه تكنسين اسپيرومترى كارآزموده تر باشد، دقت و صحت تست هاى انجام شده نيز افزايش مى يابد</a:t>
            </a:r>
            <a:endParaRPr lang="fa-IR" sz="2000" dirty="0" smtClean="0">
              <a:solidFill>
                <a:srgbClr val="FFFF00"/>
              </a:solidFill>
              <a:cs typeface="B Titr" pitchFamily="2" charset="-78"/>
            </a:endParaRPr>
          </a:p>
          <a:p>
            <a:pPr marL="342900" lvl="0" indent="-342900" algn="ctr" rtl="1">
              <a:spcBef>
                <a:spcPct val="20000"/>
              </a:spcBef>
              <a:defRPr/>
            </a:pPr>
            <a:r>
              <a:rPr lang="en-US" sz="2000" dirty="0" smtClean="0">
                <a:solidFill>
                  <a:srgbClr val="FFFF00"/>
                </a:solidFill>
                <a:cs typeface="B Titr" pitchFamily="2" charset="-78"/>
              </a:rPr>
              <a:t> </a:t>
            </a:r>
            <a:r>
              <a:rPr lang="ar-SA" sz="2000" dirty="0" smtClean="0">
                <a:solidFill>
                  <a:srgbClr val="FFFF00"/>
                </a:solidFill>
                <a:cs typeface="B Titr" pitchFamily="2" charset="-78"/>
              </a:rPr>
              <a:t>اپراتور اسپيرومترى، نقش اساسى در كسب نتايج صحيح ودقيق از اسپيرومترى داشته ومسئول اصلى كنترل كيفى دستگاه، راهنمايى صحيح فرد جهت انجام مانور ونظارت بر حسن انجام مانور</a:t>
            </a:r>
            <a:endParaRPr lang="fa-IR" sz="2000" dirty="0" smtClean="0">
              <a:solidFill>
                <a:srgbClr val="FFFF00"/>
              </a:solidFill>
              <a:cs typeface="B Titr" pitchFamily="2" charset="-78"/>
            </a:endParaRPr>
          </a:p>
          <a:p>
            <a:pPr marL="342900" lvl="0" indent="-342900" algn="ctr" rtl="1">
              <a:spcBef>
                <a:spcPct val="20000"/>
              </a:spcBef>
              <a:defRPr/>
            </a:pPr>
            <a:r>
              <a:rPr lang="ar-SA" sz="2000" dirty="0" smtClean="0">
                <a:solidFill>
                  <a:srgbClr val="FFFF00"/>
                </a:solidFill>
                <a:cs typeface="B Titr" pitchFamily="2" charset="-78"/>
              </a:rPr>
              <a:t> مى باشد</a:t>
            </a:r>
            <a:endParaRPr kumimoji="0" lang="fa-IR" sz="2000" b="0" i="0" u="none" strike="noStrike" kern="120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FF00"/>
              </a:solidFill>
              <a:effectLst/>
              <a:uLnTx/>
              <a:uFillTx/>
              <a:cs typeface="B Titr" pitchFamily="2" charset="-78"/>
            </a:endParaRPr>
          </a:p>
        </p:txBody>
      </p:sp>
      <p:sp>
        <p:nvSpPr>
          <p:cNvPr id="7" name="Vertical Scroll 6"/>
          <p:cNvSpPr/>
          <p:nvPr/>
        </p:nvSpPr>
        <p:spPr>
          <a:xfrm>
            <a:off x="0" y="1524000"/>
            <a:ext cx="4495800" cy="5105400"/>
          </a:xfrm>
          <a:prstGeom prst="verticalScroll">
            <a:avLst/>
          </a:prstGeom>
          <a:solidFill>
            <a:srgbClr val="0000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2135862"/>
            <a:ext cx="35052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fa-IR" sz="2600" dirty="0" smtClean="0">
                <a:solidFill>
                  <a:srgbClr val="FFFF00"/>
                </a:solidFill>
                <a:cs typeface="B Titr" pitchFamily="2" charset="-78"/>
              </a:rPr>
              <a:t>اپراتور</a:t>
            </a:r>
            <a:r>
              <a:rPr lang="ar-SA" sz="2600" dirty="0" smtClean="0">
                <a:solidFill>
                  <a:srgbClr val="FFFF00"/>
                </a:solidFill>
                <a:cs typeface="B Titr" pitchFamily="2" charset="-78"/>
              </a:rPr>
              <a:t> بايد به موارد منع انجام اسپيرومترى وعوامل مداخله كننده در اسپيرومترى، نحوه انتخاب مقادير مرجع مناسب، راهنمايى و آموزش صحيح فرد براى انجام مانور كاملا آشنا بوده ونيز توانايى بررسى معيارهاى پذيرش وتكرارپذيرى ونحوه قبول يا رد يك مانور را داشته باشد</a:t>
            </a:r>
            <a:endParaRPr lang="en-US" sz="2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</p:txBody>
      </p:sp>
      <p:sp>
        <p:nvSpPr>
          <p:cNvPr id="11" name="Flowchart: Multidocument 10"/>
          <p:cNvSpPr/>
          <p:nvPr/>
        </p:nvSpPr>
        <p:spPr>
          <a:xfrm>
            <a:off x="304800" y="0"/>
            <a:ext cx="8610600" cy="1143000"/>
          </a:xfrm>
          <a:prstGeom prst="flowChartMultidocument">
            <a:avLst/>
          </a:prstGeom>
          <a:solidFill>
            <a:srgbClr val="0000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ectangle 11"/>
          <p:cNvSpPr/>
          <p:nvPr/>
        </p:nvSpPr>
        <p:spPr>
          <a:xfrm>
            <a:off x="381000" y="304800"/>
            <a:ext cx="731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fa-IR" sz="28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وظایف اپراتور های اسپیرومتری</a:t>
            </a:r>
            <a:endParaRPr lang="en-US" sz="28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1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457200" y="3429000"/>
            <a:ext cx="8077200" cy="2743200"/>
          </a:xfrm>
          <a:prstGeom prst="horizontalScroll">
            <a:avLst/>
          </a:prstGeom>
          <a:solidFill>
            <a:srgbClr val="0000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3962400"/>
            <a:ext cx="7924800" cy="1752600"/>
          </a:xfrm>
          <a:prstGeom prst="rect">
            <a:avLst/>
          </a:prstGeom>
        </p:spPr>
        <p:txBody>
          <a:bodyPr vert="horz" lIns="91440" tIns="45720" rIns="91440" bIns="45720" rtlCol="1">
            <a:normAutofit lnSpcReduction="10000"/>
          </a:bodyPr>
          <a:lstStyle/>
          <a:p>
            <a:pPr algn="ctr" rtl="1"/>
            <a:r>
              <a:rPr lang="ar-SA" sz="28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خطاهاى تكنيكى اسپيرومترى را كاملا بشناسد</a:t>
            </a:r>
            <a:endParaRPr lang="fa-IR" sz="2800" dirty="0" smtClean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cs typeface="B Titr" pitchFamily="2" charset="-78"/>
            </a:endParaRPr>
          </a:p>
          <a:p>
            <a:pPr algn="ctr" rtl="1"/>
            <a:r>
              <a:rPr lang="ar-SA" sz="28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اين توانايى را داشته باشد كه بر حسب نوع خطا، راهنمايى هايى</a:t>
            </a:r>
            <a:r>
              <a:rPr lang="fa-IR" sz="28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 لازم</a:t>
            </a:r>
            <a:r>
              <a:rPr lang="ar-SA" sz="28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 را به فرد </a:t>
            </a:r>
            <a:r>
              <a:rPr lang="fa-IR" sz="28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داشته باشد</a:t>
            </a:r>
          </a:p>
          <a:p>
            <a:pPr algn="ctr" rtl="1"/>
            <a:r>
              <a:rPr lang="ar-SA" sz="28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 اقدامات</a:t>
            </a:r>
            <a:r>
              <a:rPr lang="fa-IR" sz="28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 لازم</a:t>
            </a:r>
            <a:r>
              <a:rPr lang="ar-SA" sz="28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  در دستگاه جهت رفع خطا انجام دهد</a:t>
            </a:r>
            <a:r>
              <a:rPr lang="en-US" sz="28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.</a:t>
            </a:r>
            <a:endParaRPr lang="en-US" sz="2800" dirty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cs typeface="B Titr" pitchFamily="2" charset="-78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3048000" y="1981200"/>
            <a:ext cx="2362200" cy="1524000"/>
          </a:xfrm>
          <a:prstGeom prst="downArrow">
            <a:avLst/>
          </a:prstGeom>
          <a:solidFill>
            <a:srgbClr val="FF0000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8" name="Flowchart: Multidocument 7"/>
          <p:cNvSpPr/>
          <p:nvPr/>
        </p:nvSpPr>
        <p:spPr>
          <a:xfrm>
            <a:off x="228600" y="228600"/>
            <a:ext cx="8610600" cy="1600200"/>
          </a:xfrm>
          <a:prstGeom prst="flowChartMultidocument">
            <a:avLst/>
          </a:prstGeom>
          <a:solidFill>
            <a:srgbClr val="0000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8600" y="427038"/>
            <a:ext cx="73914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800" b="0" i="0" u="none" strike="noStrike" kern="1200" cap="none" spc="0" normalizeH="0" baseline="0" noProof="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وظایف اپراتور اسپیرومتری</a:t>
            </a:r>
            <a:endParaRPr kumimoji="0" lang="fa-IR" sz="4800" b="0" i="0" u="none" strike="noStrike" kern="120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B Titr" pitchFamily="2" charset="-78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tical Scroll 4"/>
          <p:cNvSpPr/>
          <p:nvPr/>
        </p:nvSpPr>
        <p:spPr>
          <a:xfrm rot="10800000">
            <a:off x="228600" y="838200"/>
            <a:ext cx="8686800" cy="5181600"/>
          </a:xfrm>
          <a:prstGeom prst="verticalScroll">
            <a:avLst/>
          </a:prstGeom>
          <a:solidFill>
            <a:srgbClr val="0000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14400" y="990600"/>
            <a:ext cx="7315200" cy="41148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algn="ctr" rtl="1"/>
            <a:r>
              <a:rPr lang="ar-SA" sz="3450" dirty="0" smtClean="0">
                <a:solidFill>
                  <a:srgbClr val="FFFF00"/>
                </a:solidFill>
                <a:cs typeface="B Titr" pitchFamily="2" charset="-78"/>
              </a:rPr>
              <a:t> با توجه به اهميت نحوه انجام صحيح </a:t>
            </a:r>
            <a:r>
              <a:rPr lang="ar-SA" sz="3400" dirty="0" smtClean="0">
                <a:solidFill>
                  <a:srgbClr val="FFFF00"/>
                </a:solidFill>
                <a:cs typeface="B Titr" pitchFamily="2" charset="-78"/>
              </a:rPr>
              <a:t>اسپيرومترى در معاينات بدواستخدام و دوره اى</a:t>
            </a:r>
            <a:endParaRPr lang="fa-IR" sz="3400" dirty="0" smtClean="0">
              <a:solidFill>
                <a:srgbClr val="FFFF00"/>
              </a:solidFill>
              <a:cs typeface="B Titr" pitchFamily="2" charset="-78"/>
            </a:endParaRPr>
          </a:p>
          <a:p>
            <a:pPr algn="ctr" rtl="1"/>
            <a:r>
              <a:rPr lang="fa-IR" sz="3450" dirty="0" smtClean="0">
                <a:solidFill>
                  <a:srgbClr val="FFFF00"/>
                </a:solidFill>
                <a:cs typeface="B Titr" pitchFamily="2" charset="-78"/>
              </a:rPr>
              <a:t>معاونت بهداشتی دانشگاه </a:t>
            </a:r>
          </a:p>
          <a:p>
            <a:pPr algn="ctr" rtl="1"/>
            <a:r>
              <a:rPr lang="ar-SA" sz="3450" dirty="0" smtClean="0">
                <a:solidFill>
                  <a:srgbClr val="FFFF00"/>
                </a:solidFill>
                <a:cs typeface="B Titr" pitchFamily="2" charset="-78"/>
              </a:rPr>
              <a:t>به منظور دستيابى هرچه بيشتر به افزايش كيفى</a:t>
            </a:r>
            <a:endParaRPr lang="fa-IR" sz="3450" dirty="0" smtClean="0">
              <a:solidFill>
                <a:srgbClr val="FFFF00"/>
              </a:solidFill>
              <a:cs typeface="B Titr" pitchFamily="2" charset="-78"/>
            </a:endParaRPr>
          </a:p>
          <a:p>
            <a:pPr algn="ctr" rtl="1"/>
            <a:r>
              <a:rPr lang="ar-SA" sz="3450" dirty="0" smtClean="0">
                <a:solidFill>
                  <a:srgbClr val="FFFF00"/>
                </a:solidFill>
                <a:cs typeface="B Titr" pitchFamily="2" charset="-78"/>
              </a:rPr>
              <a:t> در انجام اسپيرومترى</a:t>
            </a:r>
            <a:endParaRPr lang="fa-IR" sz="3450" dirty="0" smtClean="0">
              <a:solidFill>
                <a:srgbClr val="FFFF00"/>
              </a:solidFill>
              <a:cs typeface="B Titr" pitchFamily="2" charset="-78"/>
            </a:endParaRPr>
          </a:p>
          <a:p>
            <a:pPr algn="ctr" rtl="1"/>
            <a:r>
              <a:rPr lang="fa-IR" sz="3450" dirty="0" smtClean="0">
                <a:solidFill>
                  <a:srgbClr val="FFFF00"/>
                </a:solidFill>
                <a:cs typeface="B Titr" pitchFamily="2" charset="-78"/>
              </a:rPr>
              <a:t> این کارگاه آموزشی </a:t>
            </a:r>
            <a:r>
              <a:rPr lang="ar-SA" sz="3450" dirty="0" smtClean="0">
                <a:solidFill>
                  <a:srgbClr val="FFFF00"/>
                </a:solidFill>
                <a:cs typeface="B Titr" pitchFamily="2" charset="-78"/>
              </a:rPr>
              <a:t> را به عنوان راهنمايى براى آشنايى با چگونگى انجام اسپيرومترى </a:t>
            </a:r>
            <a:r>
              <a:rPr lang="fa-IR" sz="3450" dirty="0" smtClean="0">
                <a:solidFill>
                  <a:srgbClr val="FFFF00"/>
                </a:solidFill>
                <a:cs typeface="B Titr" pitchFamily="2" charset="-78"/>
              </a:rPr>
              <a:t>برگزار می نماید</a:t>
            </a:r>
            <a:endParaRPr lang="en-US" sz="3450" dirty="0">
              <a:solidFill>
                <a:srgbClr val="FFFF00"/>
              </a:solidFill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rizontal Scroll 6"/>
          <p:cNvSpPr/>
          <p:nvPr/>
        </p:nvSpPr>
        <p:spPr>
          <a:xfrm>
            <a:off x="304800" y="228600"/>
            <a:ext cx="8458200" cy="6629400"/>
          </a:xfrm>
          <a:prstGeom prst="horizontalScroll">
            <a:avLst/>
          </a:prstGeom>
          <a:solidFill>
            <a:srgbClr val="0000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143000" y="1143000"/>
            <a:ext cx="7543800" cy="4724400"/>
          </a:xfrm>
          <a:prstGeom prst="rect">
            <a:avLst/>
          </a:prstGeom>
          <a:ln>
            <a:noFill/>
          </a:ln>
        </p:spPr>
        <p:txBody>
          <a:bodyPr vert="horz" lIns="0" rIns="18288">
            <a:noAutofit/>
          </a:bodyPr>
          <a:lstStyle/>
          <a:p>
            <a:pPr algn="ctr" rtl="1"/>
            <a:r>
              <a:rPr lang="ar-SA" sz="4800" b="1" dirty="0" smtClean="0">
                <a:solidFill>
                  <a:srgbClr val="FFFF00"/>
                </a:solidFill>
                <a:cs typeface="B Titr" pitchFamily="2" charset="-78"/>
              </a:rPr>
              <a:t>هدف</a:t>
            </a:r>
            <a:r>
              <a:rPr lang="en-US" sz="4800" b="1" dirty="0" smtClean="0">
                <a:solidFill>
                  <a:srgbClr val="FFFF00"/>
                </a:solidFill>
                <a:cs typeface="B Titr" pitchFamily="2" charset="-78"/>
              </a:rPr>
              <a:t>: </a:t>
            </a:r>
            <a:endParaRPr lang="fa-IR" sz="4800" b="1" dirty="0" smtClean="0">
              <a:solidFill>
                <a:srgbClr val="FFFF00"/>
              </a:solidFill>
              <a:cs typeface="B Titr" pitchFamily="2" charset="-78"/>
            </a:endParaRPr>
          </a:p>
          <a:p>
            <a:pPr algn="ctr" rtl="1"/>
            <a:r>
              <a:rPr lang="ar-SA" sz="4800" dirty="0" smtClean="0">
                <a:solidFill>
                  <a:srgbClr val="FFFF00"/>
                </a:solidFill>
                <a:cs typeface="B Titr" pitchFamily="2" charset="-78"/>
              </a:rPr>
              <a:t>ارائه چارچوبى مناسب و يكپارچه در انجام صحيح اسپيرومترى در معاينات بدواستخدام ودوره</a:t>
            </a:r>
            <a:r>
              <a:rPr lang="fa-IR" sz="4800" dirty="0" smtClean="0">
                <a:solidFill>
                  <a:srgbClr val="FFFF00"/>
                </a:solidFill>
                <a:cs typeface="B Titr" pitchFamily="2" charset="-78"/>
              </a:rPr>
              <a:t> ای</a:t>
            </a:r>
            <a:r>
              <a:rPr lang="ar-SA" sz="4800" dirty="0" smtClean="0">
                <a:solidFill>
                  <a:srgbClr val="FFFF00"/>
                </a:solidFill>
                <a:cs typeface="B Titr" pitchFamily="2" charset="-78"/>
              </a:rPr>
              <a:t> کارکنان و کارگران شاغل در صنایع استان</a:t>
            </a:r>
            <a:endParaRPr lang="en-US" sz="4800" dirty="0">
              <a:solidFill>
                <a:srgbClr val="FFFF00"/>
              </a:solidFill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76200" y="1905000"/>
            <a:ext cx="8839200" cy="37338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rIns="18288">
            <a:noAutofit/>
          </a:bodyPr>
          <a:lstStyle/>
          <a:p>
            <a:pPr algn="r" rtl="1"/>
            <a:r>
              <a:rPr lang="ar-SA" sz="2800" dirty="0" smtClean="0">
                <a:ln>
                  <a:solidFill>
                    <a:srgbClr val="FF0000"/>
                  </a:solidFill>
                </a:ln>
                <a:solidFill>
                  <a:srgbClr val="352CE0"/>
                </a:solidFill>
                <a:effectLst/>
                <a:cs typeface="B Titr" pitchFamily="2" charset="-78"/>
              </a:rPr>
              <a:t>1- پايش سلامت افراد در معرض خطر ابتلا به بيمارى هاى مزمن انسدادى ريه مانند سيگارى ها</a:t>
            </a:r>
            <a:endParaRPr lang="en-US" sz="2800" dirty="0" smtClean="0">
              <a:ln>
                <a:solidFill>
                  <a:srgbClr val="FF0000"/>
                </a:solidFill>
              </a:ln>
              <a:solidFill>
                <a:srgbClr val="352CE0"/>
              </a:solidFill>
              <a:effectLst/>
              <a:cs typeface="B Titr" pitchFamily="2" charset="-78"/>
            </a:endParaRPr>
          </a:p>
          <a:p>
            <a:pPr algn="r" rtl="1"/>
            <a:r>
              <a:rPr lang="ar-SA" sz="2800" dirty="0" smtClean="0">
                <a:ln>
                  <a:solidFill>
                    <a:srgbClr val="FF0000"/>
                  </a:solidFill>
                </a:ln>
                <a:solidFill>
                  <a:srgbClr val="352CE0"/>
                </a:solidFill>
                <a:effectLst/>
                <a:cs typeface="B Titr" pitchFamily="2" charset="-78"/>
              </a:rPr>
              <a:t>2- به عنوان بخشى از غربالگرى بيمارى هاى ريوى ناشى از كار </a:t>
            </a:r>
            <a:endParaRPr lang="fa-IR" sz="2800" dirty="0" smtClean="0">
              <a:ln>
                <a:solidFill>
                  <a:srgbClr val="FF0000"/>
                </a:solidFill>
              </a:ln>
              <a:solidFill>
                <a:srgbClr val="352CE0"/>
              </a:solidFill>
              <a:effectLst/>
              <a:cs typeface="B Titr" pitchFamily="2" charset="-78"/>
            </a:endParaRPr>
          </a:p>
          <a:p>
            <a:pPr algn="r" rtl="1"/>
            <a:r>
              <a:rPr lang="ar-SA" sz="2800" dirty="0" smtClean="0">
                <a:ln>
                  <a:solidFill>
                    <a:srgbClr val="FF0000"/>
                  </a:solidFill>
                </a:ln>
                <a:solidFill>
                  <a:srgbClr val="352CE0"/>
                </a:solidFill>
                <a:effectLst/>
                <a:cs typeface="B Titr" pitchFamily="2" charset="-78"/>
              </a:rPr>
              <a:t>(مانند آسم شغلى)</a:t>
            </a:r>
            <a:endParaRPr lang="en-US" sz="2800" dirty="0" smtClean="0">
              <a:ln>
                <a:solidFill>
                  <a:srgbClr val="FF0000"/>
                </a:solidFill>
              </a:ln>
              <a:solidFill>
                <a:srgbClr val="352CE0"/>
              </a:solidFill>
              <a:effectLst/>
              <a:cs typeface="B Titr" pitchFamily="2" charset="-78"/>
            </a:endParaRPr>
          </a:p>
          <a:p>
            <a:pPr algn="r" rtl="1"/>
            <a:r>
              <a:rPr lang="ar-SA" sz="2800" dirty="0" smtClean="0">
                <a:ln>
                  <a:solidFill>
                    <a:srgbClr val="FF0000"/>
                  </a:solidFill>
                </a:ln>
                <a:solidFill>
                  <a:srgbClr val="352CE0"/>
                </a:solidFill>
                <a:effectLst/>
                <a:cs typeface="B Titr" pitchFamily="2" charset="-78"/>
              </a:rPr>
              <a:t>3- كمك به تشخيص بيمارى هاى ريوى به عنوان يك روش مكمل</a:t>
            </a:r>
            <a:endParaRPr lang="en-US" sz="2800" dirty="0" smtClean="0">
              <a:ln>
                <a:solidFill>
                  <a:srgbClr val="FF0000"/>
                </a:solidFill>
              </a:ln>
              <a:solidFill>
                <a:srgbClr val="352CE0"/>
              </a:solidFill>
              <a:effectLst/>
              <a:cs typeface="B Titr" pitchFamily="2" charset="-78"/>
            </a:endParaRPr>
          </a:p>
          <a:p>
            <a:pPr algn="r" rtl="1"/>
            <a:r>
              <a:rPr lang="ar-SA" sz="2800" dirty="0" smtClean="0">
                <a:ln>
                  <a:solidFill>
                    <a:srgbClr val="FF0000"/>
                  </a:solidFill>
                </a:ln>
                <a:solidFill>
                  <a:srgbClr val="352CE0"/>
                </a:solidFill>
                <a:effectLst/>
                <a:cs typeface="B Titr" pitchFamily="2" charset="-78"/>
              </a:rPr>
              <a:t>4- كمك به تعيين نقص عضو در بيمارى هاى ريوى</a:t>
            </a:r>
            <a:endParaRPr lang="en-US" sz="2800" dirty="0" smtClean="0">
              <a:ln>
                <a:solidFill>
                  <a:srgbClr val="FF0000"/>
                </a:solidFill>
              </a:ln>
              <a:solidFill>
                <a:srgbClr val="352CE0"/>
              </a:solidFill>
              <a:effectLst/>
              <a:cs typeface="B Titr" pitchFamily="2" charset="-78"/>
            </a:endParaRPr>
          </a:p>
          <a:p>
            <a:pPr algn="r" rtl="1"/>
            <a:r>
              <a:rPr lang="ar-SA" sz="2800" dirty="0" smtClean="0">
                <a:ln>
                  <a:solidFill>
                    <a:srgbClr val="FF0000"/>
                  </a:solidFill>
                </a:ln>
                <a:solidFill>
                  <a:srgbClr val="352CE0"/>
                </a:solidFill>
                <a:effectLst/>
                <a:cs typeface="B Titr" pitchFamily="2" charset="-78"/>
              </a:rPr>
              <a:t>5- پايش ومونيتورينگ ميزان پاسخ به درمان در بيمارى هاى ريوى</a:t>
            </a:r>
            <a:endParaRPr lang="en-US" sz="2800" dirty="0" smtClean="0">
              <a:ln>
                <a:solidFill>
                  <a:srgbClr val="FF0000"/>
                </a:solidFill>
              </a:ln>
              <a:solidFill>
                <a:srgbClr val="352CE0"/>
              </a:solidFill>
              <a:effectLst/>
              <a:cs typeface="B Titr" pitchFamily="2" charset="-78"/>
            </a:endParaRPr>
          </a:p>
          <a:p>
            <a:pPr algn="r" rtl="1"/>
            <a:r>
              <a:rPr lang="ar-SA" sz="2800" dirty="0" smtClean="0">
                <a:ln>
                  <a:solidFill>
                    <a:srgbClr val="FF0000"/>
                  </a:solidFill>
                </a:ln>
                <a:solidFill>
                  <a:srgbClr val="352CE0"/>
                </a:solidFill>
                <a:effectLst/>
                <a:cs typeface="B Titr" pitchFamily="2" charset="-78"/>
              </a:rPr>
              <a:t>6- ارزيابى عملكرد ريه قبل از اعمال جراحى</a:t>
            </a:r>
            <a:endParaRPr lang="en-US" sz="2800" dirty="0" smtClean="0">
              <a:ln>
                <a:solidFill>
                  <a:srgbClr val="FF0000"/>
                </a:solidFill>
              </a:ln>
              <a:solidFill>
                <a:srgbClr val="352CE0"/>
              </a:solidFill>
              <a:effectLst/>
              <a:cs typeface="B Titr" pitchFamily="2" charset="-78"/>
            </a:endParaRPr>
          </a:p>
          <a:p>
            <a:pPr marL="0" marR="4572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fa-IR" sz="2800" b="0" i="0" u="none" strike="noStrike" kern="1200" cap="none" spc="0" normalizeH="0" noProof="0" dirty="0" smtClean="0">
              <a:ln>
                <a:solidFill>
                  <a:srgbClr val="FF0000"/>
                </a:solidFill>
              </a:ln>
              <a:solidFill>
                <a:srgbClr val="352CE0"/>
              </a:solidFill>
              <a:effectLst/>
              <a:uLnTx/>
              <a:uFillTx/>
              <a:cs typeface="B Titr" pitchFamily="2" charset="-78"/>
            </a:endParaRPr>
          </a:p>
          <a:p>
            <a:pPr marL="0" marR="4572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352CE0"/>
              </a:solidFill>
              <a:effectLst/>
              <a:uLnTx/>
              <a:uFillTx/>
              <a:cs typeface="B Titr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388203"/>
            <a:ext cx="7924800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SA" sz="4800" b="1" dirty="0" smtClean="0">
                <a:ln>
                  <a:solidFill>
                    <a:srgbClr val="0000CC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موارد لزوم انجام اسپيرومترى</a:t>
            </a:r>
            <a:endParaRPr lang="en-US" sz="4800" dirty="0" smtClean="0">
              <a:ln>
                <a:solidFill>
                  <a:srgbClr val="0000CC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Document 4"/>
          <p:cNvSpPr/>
          <p:nvPr/>
        </p:nvSpPr>
        <p:spPr>
          <a:xfrm>
            <a:off x="0" y="0"/>
            <a:ext cx="9144000" cy="685800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2286000"/>
            <a:ext cx="8686800" cy="28956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algn="ctr" rtl="1"/>
            <a:r>
              <a:rPr lang="ar-SA" sz="28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 به عنوان يكى از روشهاى غربالگرى بيمارى هاى ريوى شغلى كاربرد فراوانى دارد</a:t>
            </a:r>
            <a:r>
              <a:rPr lang="en-US" sz="28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. </a:t>
            </a:r>
            <a:endParaRPr lang="fa-IR" sz="28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ctr" rtl="1"/>
            <a:r>
              <a:rPr lang="ar-SA" sz="28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هدف اصلى از انجام اسپيرومترى غربالگرى در مواجهه با عوامل زيان آور شغلى</a:t>
            </a:r>
            <a:r>
              <a:rPr lang="fa-IR" sz="28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:</a:t>
            </a:r>
          </a:p>
          <a:p>
            <a:pPr algn="ctr" rtl="1"/>
            <a:r>
              <a:rPr lang="ar-SA" sz="28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تشخيص زود هنگام افت عملكرد ريه قبل از پديدار شدن علائم بالينى در مراحل اوليه و قابل كنترل مى باشد</a:t>
            </a:r>
            <a:endParaRPr lang="fa-IR" sz="28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" y="312003"/>
            <a:ext cx="8001000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SA" sz="40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موارد لزوم انجام اسپيرومترى در طب كار</a:t>
            </a:r>
            <a:r>
              <a:rPr lang="en-US" sz="40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:</a:t>
            </a:r>
            <a:endParaRPr lang="en-US" sz="40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0" y="0"/>
            <a:ext cx="9144000" cy="685800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28600"/>
            <a:ext cx="8839200" cy="5943600"/>
          </a:xfrm>
          <a:prstGeom prst="rect">
            <a:avLst/>
          </a:prstGeom>
          <a:ln>
            <a:noFill/>
          </a:ln>
        </p:spPr>
        <p:txBody>
          <a:bodyPr vert="horz" lIns="0" rIns="18288">
            <a:noAutofit/>
          </a:bodyPr>
          <a:lstStyle/>
          <a:p>
            <a:pPr algn="r" rtl="1"/>
            <a:r>
              <a:rPr lang="en-US" sz="14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. </a:t>
            </a:r>
            <a:r>
              <a:rPr lang="ar-SA" sz="14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برخى از مهمترين عوامل زيان آور شغلى كه در صورت مواجهه شاغل با آنها، انجام اسپيرومترى به صورت پايه و دوره اى الزامى است </a:t>
            </a:r>
            <a:r>
              <a:rPr lang="fa-IR" sz="14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عبارتند از:</a:t>
            </a:r>
            <a:endParaRPr lang="fa-IR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گرد وغبار سيليس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 بخارات اسيدى و قليايى قوى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 كليه عوامل آسموژن شغلى(مانند پروتئين هاى با منشاء حيوانى و گياهى)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گرد و غبار آزبست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 گازهاى محرك مانند سولفيد هيدروژن 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مواجهه با بخارات رنگ ها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گرد وغبار تالك 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فيوم هاى جوشكارى 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مواجهه با شوينده ها و مواد ضدعفونى كننده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گرد وغبار سيليس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 بخارات اسيدى و قليايى قوى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 كليه عوامل آسموژن شغلى(مانند پروتئين هاى با منشاء حيوانى و گياهى)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گرد و غبار آزبست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 گازهاى محرك مانند سولفيد هيدروژن 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مواجهه با بخارات رنگ ها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گرد وغبار تالك 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فيوم هاى جوشكارى 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ar-SA" sz="1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مواجهه با شوينده ها و مواد ضدعفونى كننده</a:t>
            </a:r>
            <a:endParaRPr lang="en-US" sz="16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  <a:p>
            <a:pPr algn="r" rtl="1"/>
            <a:r>
              <a:rPr lang="en-US" sz="14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. </a:t>
            </a:r>
            <a:r>
              <a:rPr lang="ar-SA" sz="14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معمولا در صورت مواجهه شاغل با هر كدام از عوامل زيان آور زير، اسپيرومترى در شروع مواجهه (اسپيرومترى پايه) وسپس هر سال يكبار به صورت دوره اى انجام مى شود</a:t>
            </a:r>
            <a:r>
              <a:rPr lang="en-US" sz="14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.</a:t>
            </a:r>
            <a:endParaRPr lang="fa-IR" sz="1000" noProof="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effectLst/>
              <a:cs typeface="B Titr" pitchFamily="2" charset="-78"/>
            </a:endParaRPr>
          </a:p>
          <a:p>
            <a:pPr marL="0" marR="4572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fa-IR" sz="1000" b="0" i="0" u="none" strike="noStrike" kern="1200" cap="none" spc="0" normalizeH="0" noProof="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effectLst/>
              <a:uLnTx/>
              <a:uFillTx/>
              <a:cs typeface="B Titr" pitchFamily="2" charset="-78"/>
            </a:endParaRPr>
          </a:p>
          <a:p>
            <a:pPr marL="0" marR="4572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FF00"/>
              </a:solidFill>
              <a:effectLst/>
              <a:uLnTx/>
              <a:uFillTx/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ertical Scroll 7"/>
          <p:cNvSpPr/>
          <p:nvPr/>
        </p:nvSpPr>
        <p:spPr>
          <a:xfrm>
            <a:off x="3962400" y="1524000"/>
            <a:ext cx="5791200" cy="5105400"/>
          </a:xfrm>
          <a:prstGeom prst="verticalScroll">
            <a:avLst/>
          </a:prstGeom>
          <a:solidFill>
            <a:srgbClr val="0000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cs typeface="B Titr" pitchFamily="2" charset="-78"/>
              </a:rPr>
              <a:t>فشار خون بالاتر از1</a:t>
            </a:r>
            <a:r>
              <a:rPr lang="fa-IR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cs typeface="B Titr" pitchFamily="2" charset="-78"/>
              </a:rPr>
              <a:t>00</a:t>
            </a:r>
            <a:r>
              <a:rPr lang="ar-SA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cs typeface="B Titr" pitchFamily="2" charset="-78"/>
              </a:rPr>
              <a:t>/1</a:t>
            </a:r>
            <a:r>
              <a:rPr lang="fa-IR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cs typeface="B Titr" pitchFamily="2" charset="-78"/>
              </a:rPr>
              <a:t>80</a:t>
            </a:r>
            <a:r>
              <a:rPr lang="ar-SA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cs typeface="B Titr" pitchFamily="2" charset="-78"/>
              </a:rPr>
              <a:t> </a:t>
            </a:r>
            <a:endParaRPr lang="en-US" sz="2400" dirty="0" smtClean="0">
              <a:ln>
                <a:solidFill>
                  <a:srgbClr val="FF0000"/>
                </a:solidFill>
              </a:ln>
              <a:solidFill>
                <a:schemeClr val="bg1"/>
              </a:solidFill>
              <a:cs typeface="B Titr" pitchFamily="2" charset="-78"/>
            </a:endParaRPr>
          </a:p>
          <a:p>
            <a:pPr algn="ctr" rtl="1"/>
            <a:r>
              <a:rPr lang="ar-SA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cs typeface="B Titr" pitchFamily="2" charset="-78"/>
              </a:rPr>
              <a:t>سل ريوى </a:t>
            </a:r>
            <a:r>
              <a:rPr lang="ar-SA" sz="20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cs typeface="B Titr" pitchFamily="2" charset="-78"/>
              </a:rPr>
              <a:t>يا سايربیماری هاى تنفسى قابل انتقال</a:t>
            </a:r>
            <a:endParaRPr lang="fa-IR" sz="2400" dirty="0" smtClean="0">
              <a:ln>
                <a:solidFill>
                  <a:srgbClr val="FF0000"/>
                </a:solidFill>
              </a:ln>
              <a:solidFill>
                <a:schemeClr val="bg1"/>
              </a:solidFill>
              <a:cs typeface="B Titr" pitchFamily="2" charset="-78"/>
            </a:endParaRPr>
          </a:p>
          <a:p>
            <a:pPr algn="ctr" rtl="1"/>
            <a:r>
              <a:rPr lang="ar-SA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cs typeface="B Titr" pitchFamily="2" charset="-78"/>
              </a:rPr>
              <a:t>سابقه سكته قلبى يا آنژين قلبى ناپايدار</a:t>
            </a:r>
            <a:endParaRPr lang="en-US" sz="2400" dirty="0" smtClean="0">
              <a:ln>
                <a:solidFill>
                  <a:srgbClr val="FF0000"/>
                </a:solidFill>
              </a:ln>
              <a:solidFill>
                <a:schemeClr val="bg1"/>
              </a:solidFill>
              <a:cs typeface="B Titr" pitchFamily="2" charset="-78"/>
            </a:endParaRPr>
          </a:p>
          <a:p>
            <a:pPr algn="ctr" rtl="1"/>
            <a:r>
              <a:rPr lang="ar-SA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cs typeface="B Titr" pitchFamily="2" charset="-78"/>
              </a:rPr>
              <a:t>شواهد ديسترس تنفسى</a:t>
            </a:r>
            <a:endParaRPr lang="en-US" sz="2400" dirty="0" smtClean="0">
              <a:ln>
                <a:solidFill>
                  <a:srgbClr val="FF0000"/>
                </a:solidFill>
              </a:ln>
              <a:solidFill>
                <a:schemeClr val="bg1"/>
              </a:solidFill>
              <a:cs typeface="B Titr" pitchFamily="2" charset="-78"/>
            </a:endParaRPr>
          </a:p>
          <a:p>
            <a:pPr algn="ctr" rtl="1"/>
            <a:r>
              <a:rPr lang="ar-SA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cs typeface="B Titr" pitchFamily="2" charset="-78"/>
              </a:rPr>
              <a:t> هموپتيزى فعال</a:t>
            </a:r>
            <a:endParaRPr lang="en-US" sz="2400" dirty="0" smtClean="0">
              <a:ln>
                <a:solidFill>
                  <a:srgbClr val="FF0000"/>
                </a:solidFill>
              </a:ln>
              <a:solidFill>
                <a:schemeClr val="bg1"/>
              </a:solidFill>
              <a:cs typeface="B Titr" pitchFamily="2" charset="-78"/>
            </a:endParaRPr>
          </a:p>
          <a:p>
            <a:pPr algn="ctr" rtl="1"/>
            <a:r>
              <a:rPr lang="ar-SA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cs typeface="B Titr" pitchFamily="2" charset="-78"/>
              </a:rPr>
              <a:t>جراحى اخير چشم يا گوش</a:t>
            </a:r>
            <a:endParaRPr lang="en-US" sz="2400" dirty="0" smtClean="0">
              <a:ln>
                <a:solidFill>
                  <a:srgbClr val="FF0000"/>
                </a:solidFill>
              </a:ln>
              <a:solidFill>
                <a:schemeClr val="bg1"/>
              </a:solidFill>
              <a:cs typeface="B Titr" pitchFamily="2" charset="-78"/>
            </a:endParaRPr>
          </a:p>
          <a:p>
            <a:pPr algn="ctr" rtl="1"/>
            <a:r>
              <a:rPr lang="ar-SA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cs typeface="B Titr" pitchFamily="2" charset="-78"/>
              </a:rPr>
              <a:t>آنوريسم آئورت شكمى يا توراسيك</a:t>
            </a:r>
            <a:endParaRPr lang="en-US" sz="2400" dirty="0" smtClean="0">
              <a:ln>
                <a:solidFill>
                  <a:srgbClr val="FF0000"/>
                </a:solidFill>
              </a:ln>
              <a:solidFill>
                <a:schemeClr val="bg1"/>
              </a:solidFill>
              <a:cs typeface="B Titr" pitchFamily="2" charset="-78"/>
            </a:endParaRPr>
          </a:p>
          <a:p>
            <a:pPr algn="ctr" rtl="1"/>
            <a:r>
              <a:rPr lang="ar-SA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cs typeface="B Titr" pitchFamily="2" charset="-78"/>
              </a:rPr>
              <a:t>سكته مغزى اخير</a:t>
            </a:r>
            <a:endParaRPr lang="en-US" sz="2400" dirty="0" smtClean="0">
              <a:ln>
                <a:solidFill>
                  <a:srgbClr val="FF0000"/>
                </a:solidFill>
              </a:ln>
              <a:solidFill>
                <a:schemeClr val="bg1"/>
              </a:solidFill>
              <a:cs typeface="B Titr" pitchFamily="2" charset="-78"/>
            </a:endParaRPr>
          </a:p>
          <a:p>
            <a:pPr algn="ctr" rtl="1"/>
            <a:r>
              <a:rPr lang="ar-SA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cs typeface="B Titr" pitchFamily="2" charset="-78"/>
              </a:rPr>
              <a:t>سابقه جراحى اخير قفسه سينه يا شكم</a:t>
            </a:r>
            <a:endParaRPr lang="en-US" sz="2400" dirty="0" smtClean="0">
              <a:ln>
                <a:solidFill>
                  <a:srgbClr val="FF0000"/>
                </a:solidFill>
              </a:ln>
              <a:solidFill>
                <a:schemeClr val="bg1"/>
              </a:solidFill>
              <a:cs typeface="B Titr" pitchFamily="2" charset="-78"/>
            </a:endParaRPr>
          </a:p>
        </p:txBody>
      </p:sp>
      <p:sp>
        <p:nvSpPr>
          <p:cNvPr id="11" name="Flowchart: Multidocument 10"/>
          <p:cNvSpPr/>
          <p:nvPr/>
        </p:nvSpPr>
        <p:spPr>
          <a:xfrm>
            <a:off x="4495800" y="76200"/>
            <a:ext cx="4343400" cy="1219200"/>
          </a:xfrm>
          <a:prstGeom prst="flowChartMultidocumen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ectangle 11"/>
          <p:cNvSpPr/>
          <p:nvPr/>
        </p:nvSpPr>
        <p:spPr>
          <a:xfrm>
            <a:off x="4267200" y="391180"/>
            <a:ext cx="419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8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موارد منع انجام اسپیرومتری</a:t>
            </a:r>
            <a:endParaRPr lang="fa-IR" sz="2800" dirty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</p:txBody>
      </p:sp>
      <p:sp>
        <p:nvSpPr>
          <p:cNvPr id="6" name="Vertical Scroll 5"/>
          <p:cNvSpPr/>
          <p:nvPr/>
        </p:nvSpPr>
        <p:spPr>
          <a:xfrm>
            <a:off x="-457200" y="1524000"/>
            <a:ext cx="4724399" cy="5257800"/>
          </a:xfrm>
          <a:prstGeom prst="verticalScroll">
            <a:avLst/>
          </a:prstGeom>
          <a:solidFill>
            <a:srgbClr val="0000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تا زمان كنترل فشار خون</a:t>
            </a:r>
          </a:p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تا زمان درمان كامل</a:t>
            </a:r>
          </a:p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6 هفته</a:t>
            </a:r>
          </a:p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تا زمان برطرف شدن کامل آن</a:t>
            </a:r>
          </a:p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تا زمان کنترل آن</a:t>
            </a:r>
          </a:p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زمان مشخصی ذکر نشده است</a:t>
            </a:r>
          </a:p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زمان مشخصی ذکر نشده است</a:t>
            </a:r>
          </a:p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زمان مشخصی ذکر نشده است</a:t>
            </a:r>
          </a:p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3 هفته</a:t>
            </a:r>
          </a:p>
          <a:p>
            <a:pPr algn="ctr" rtl="1"/>
            <a:endParaRPr lang="fa-IR" sz="2400" dirty="0">
              <a:ln>
                <a:solidFill>
                  <a:srgbClr val="FF0000"/>
                </a:solidFill>
              </a:ln>
              <a:cs typeface="B Titr" pitchFamily="2" charset="-78"/>
            </a:endParaRPr>
          </a:p>
        </p:txBody>
      </p:sp>
      <p:sp>
        <p:nvSpPr>
          <p:cNvPr id="7" name="Flowchart: Multidocument 6"/>
          <p:cNvSpPr/>
          <p:nvPr/>
        </p:nvSpPr>
        <p:spPr>
          <a:xfrm>
            <a:off x="0" y="76200"/>
            <a:ext cx="4343400" cy="1219200"/>
          </a:xfrm>
          <a:prstGeom prst="flowChartMultidocumen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10" name="Rectangle 9"/>
          <p:cNvSpPr/>
          <p:nvPr/>
        </p:nvSpPr>
        <p:spPr>
          <a:xfrm>
            <a:off x="-228600" y="381000"/>
            <a:ext cx="419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8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مدت زمان منع انجام</a:t>
            </a:r>
            <a:endParaRPr lang="fa-IR" sz="2800" dirty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ertical Scroll 7"/>
          <p:cNvSpPr/>
          <p:nvPr/>
        </p:nvSpPr>
        <p:spPr>
          <a:xfrm>
            <a:off x="3962400" y="1524000"/>
            <a:ext cx="5791200" cy="5105400"/>
          </a:xfrm>
          <a:prstGeom prst="verticalScroll">
            <a:avLst/>
          </a:prstGeom>
          <a:solidFill>
            <a:srgbClr val="0000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سرما خوردگى اخير</a:t>
            </a:r>
          </a:p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آنفلوانزا، برونشيت يا پنومونى</a:t>
            </a:r>
          </a:p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سيگار كشيدن</a:t>
            </a:r>
          </a:p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خوردن غذاى سنگين</a:t>
            </a:r>
            <a:endParaRPr lang="en-US" sz="2400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</p:txBody>
      </p:sp>
      <p:sp>
        <p:nvSpPr>
          <p:cNvPr id="11" name="Flowchart: Multidocument 10"/>
          <p:cNvSpPr/>
          <p:nvPr/>
        </p:nvSpPr>
        <p:spPr>
          <a:xfrm>
            <a:off x="4495800" y="76200"/>
            <a:ext cx="4343400" cy="1219200"/>
          </a:xfrm>
          <a:prstGeom prst="flowChartMultidocumen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ectangle 11"/>
          <p:cNvSpPr/>
          <p:nvPr/>
        </p:nvSpPr>
        <p:spPr>
          <a:xfrm>
            <a:off x="4343400" y="391180"/>
            <a:ext cx="419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موارد مداخله کننده در اسپیرومتری</a:t>
            </a:r>
            <a:endParaRPr lang="fa-IR" sz="2400" dirty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</p:txBody>
      </p:sp>
      <p:sp>
        <p:nvSpPr>
          <p:cNvPr id="6" name="Vertical Scroll 5"/>
          <p:cNvSpPr/>
          <p:nvPr/>
        </p:nvSpPr>
        <p:spPr>
          <a:xfrm>
            <a:off x="-457200" y="1524000"/>
            <a:ext cx="4724399" cy="5257800"/>
          </a:xfrm>
          <a:prstGeom prst="verticalScroll">
            <a:avLst/>
          </a:prstGeom>
          <a:solidFill>
            <a:srgbClr val="0000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3 تا 5 روز</a:t>
            </a:r>
          </a:p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3 هفته</a:t>
            </a:r>
          </a:p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2 ساعت</a:t>
            </a:r>
          </a:p>
          <a:p>
            <a:pPr algn="ctr" rtl="1"/>
            <a:r>
              <a:rPr lang="fa-IR" sz="2400" dirty="0" smtClean="0">
                <a:ln>
                  <a:solidFill>
                    <a:srgbClr val="FF0000"/>
                  </a:solidFill>
                </a:ln>
                <a:cs typeface="B Titr" pitchFamily="2" charset="-78"/>
              </a:rPr>
              <a:t>2 ساعت</a:t>
            </a:r>
            <a:endParaRPr lang="fa-IR" sz="2400" dirty="0">
              <a:ln>
                <a:solidFill>
                  <a:srgbClr val="FF0000"/>
                </a:solidFill>
              </a:ln>
              <a:cs typeface="B Titr" pitchFamily="2" charset="-78"/>
            </a:endParaRPr>
          </a:p>
        </p:txBody>
      </p:sp>
      <p:sp>
        <p:nvSpPr>
          <p:cNvPr id="7" name="Flowchart: Multidocument 6"/>
          <p:cNvSpPr/>
          <p:nvPr/>
        </p:nvSpPr>
        <p:spPr>
          <a:xfrm>
            <a:off x="0" y="76200"/>
            <a:ext cx="4343400" cy="1219200"/>
          </a:xfrm>
          <a:prstGeom prst="flowChartMultidocumen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10" name="Rectangle 9"/>
          <p:cNvSpPr/>
          <p:nvPr/>
        </p:nvSpPr>
        <p:spPr>
          <a:xfrm>
            <a:off x="-228600" y="381000"/>
            <a:ext cx="419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8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cs typeface="B Titr" pitchFamily="2" charset="-78"/>
              </a:rPr>
              <a:t>مدت زمان منع انجام</a:t>
            </a:r>
            <a:endParaRPr lang="fa-IR" sz="2800" dirty="0">
              <a:ln>
                <a:solidFill>
                  <a:srgbClr val="FF0000"/>
                </a:solidFill>
              </a:ln>
              <a:solidFill>
                <a:srgbClr val="FFFF00"/>
              </a:solidFill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B030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9200" y="304800"/>
            <a:ext cx="7239000" cy="6248400"/>
          </a:xfrm>
          <a:noFill/>
          <a:ln w="76200" cmpd="tri">
            <a:solidFill>
              <a:srgbClr val="FF0000"/>
            </a:solidFill>
          </a:ln>
        </p:spPr>
      </p:pic>
      <p:sp>
        <p:nvSpPr>
          <p:cNvPr id="4" name="Oval 3"/>
          <p:cNvSpPr/>
          <p:nvPr/>
        </p:nvSpPr>
        <p:spPr>
          <a:xfrm>
            <a:off x="2124075" y="981075"/>
            <a:ext cx="5688013" cy="35274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a-IR" sz="5400" dirty="0">
                <a:solidFill>
                  <a:srgbClr val="000099"/>
                </a:solidFill>
                <a:cs typeface="B Titr" pitchFamily="2" charset="-78"/>
              </a:rPr>
              <a:t>با تشکر</a:t>
            </a:r>
            <a:endParaRPr lang="en-US" sz="5400" dirty="0">
              <a:solidFill>
                <a:srgbClr val="000099"/>
              </a:solidFill>
              <a:cs typeface="B Titr" pitchFamily="2" charset="-78"/>
            </a:endParaRPr>
          </a:p>
          <a:p>
            <a:pPr algn="ctr">
              <a:defRPr/>
            </a:pPr>
            <a:r>
              <a:rPr lang="fa-IR" sz="5400" dirty="0">
                <a:solidFill>
                  <a:srgbClr val="000099"/>
                </a:solidFill>
                <a:cs typeface="B Titr" pitchFamily="2" charset="-78"/>
              </a:rPr>
              <a:t> از توجه شما</a:t>
            </a:r>
            <a:endParaRPr lang="en-US" sz="5400" dirty="0">
              <a:solidFill>
                <a:srgbClr val="000099"/>
              </a:solidFill>
              <a:cs typeface="B Titr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655</TotalTime>
  <Words>765</Words>
  <Application>Microsoft Office PowerPoint</Application>
  <PresentationFormat>On-screen Show (4:3)</PresentationFormat>
  <Paragraphs>97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B Jadid</vt:lpstr>
      <vt:lpstr>B Titr</vt:lpstr>
      <vt:lpstr>Calibri</vt:lpstr>
      <vt:lpstr>Times New Roman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S-JALIL</dc:creator>
  <cp:lastModifiedBy>Rad System</cp:lastModifiedBy>
  <cp:revision>12</cp:revision>
  <dcterms:created xsi:type="dcterms:W3CDTF">2006-08-16T00:00:00Z</dcterms:created>
  <dcterms:modified xsi:type="dcterms:W3CDTF">2017-12-25T08:11:15Z</dcterms:modified>
</cp:coreProperties>
</file>