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81" r:id="rId2"/>
    <p:sldId id="280" r:id="rId3"/>
    <p:sldId id="304" r:id="rId4"/>
    <p:sldId id="313" r:id="rId5"/>
    <p:sldId id="379" r:id="rId6"/>
    <p:sldId id="380" r:id="rId7"/>
    <p:sldId id="382" r:id="rId8"/>
    <p:sldId id="383" r:id="rId9"/>
    <p:sldId id="400" r:id="rId10"/>
    <p:sldId id="417" r:id="rId11"/>
    <p:sldId id="381" r:id="rId12"/>
    <p:sldId id="401" r:id="rId13"/>
    <p:sldId id="384" r:id="rId14"/>
    <p:sldId id="407" r:id="rId15"/>
    <p:sldId id="378" r:id="rId16"/>
    <p:sldId id="314" r:id="rId17"/>
    <p:sldId id="315" r:id="rId18"/>
    <p:sldId id="418" r:id="rId19"/>
    <p:sldId id="337" r:id="rId20"/>
    <p:sldId id="317" r:id="rId21"/>
    <p:sldId id="419" r:id="rId22"/>
    <p:sldId id="321" r:id="rId23"/>
    <p:sldId id="326" r:id="rId24"/>
    <p:sldId id="339" r:id="rId25"/>
    <p:sldId id="327" r:id="rId26"/>
    <p:sldId id="328" r:id="rId27"/>
    <p:sldId id="329" r:id="rId28"/>
    <p:sldId id="318" r:id="rId29"/>
    <p:sldId id="330" r:id="rId30"/>
    <p:sldId id="331" r:id="rId31"/>
    <p:sldId id="335" r:id="rId32"/>
    <p:sldId id="325" r:id="rId33"/>
    <p:sldId id="332" r:id="rId34"/>
    <p:sldId id="374" r:id="rId35"/>
    <p:sldId id="440" r:id="rId36"/>
    <p:sldId id="333" r:id="rId37"/>
    <p:sldId id="323" r:id="rId38"/>
    <p:sldId id="319" r:id="rId39"/>
    <p:sldId id="439" r:id="rId40"/>
    <p:sldId id="343" r:id="rId41"/>
    <p:sldId id="341" r:id="rId42"/>
    <p:sldId id="371" r:id="rId43"/>
    <p:sldId id="375" r:id="rId44"/>
    <p:sldId id="420" r:id="rId45"/>
    <p:sldId id="421" r:id="rId46"/>
    <p:sldId id="422" r:id="rId47"/>
    <p:sldId id="344" r:id="rId48"/>
    <p:sldId id="372" r:id="rId49"/>
    <p:sldId id="423" r:id="rId50"/>
    <p:sldId id="424" r:id="rId51"/>
    <p:sldId id="376" r:id="rId52"/>
    <p:sldId id="425" r:id="rId53"/>
    <p:sldId id="426" r:id="rId54"/>
    <p:sldId id="340" r:id="rId55"/>
    <p:sldId id="373" r:id="rId56"/>
    <p:sldId id="345" r:id="rId57"/>
    <p:sldId id="369" r:id="rId58"/>
    <p:sldId id="368" r:id="rId59"/>
    <p:sldId id="435" r:id="rId60"/>
    <p:sldId id="367" r:id="rId61"/>
    <p:sldId id="428" r:id="rId62"/>
    <p:sldId id="436" r:id="rId63"/>
    <p:sldId id="432" r:id="rId64"/>
    <p:sldId id="437" r:id="rId65"/>
    <p:sldId id="438" r:id="rId66"/>
    <p:sldId id="431" r:id="rId67"/>
    <p:sldId id="430" r:id="rId68"/>
    <p:sldId id="429" r:id="rId69"/>
    <p:sldId id="433" r:id="rId70"/>
    <p:sldId id="434" r:id="rId71"/>
    <p:sldId id="441" r:id="rId72"/>
    <p:sldId id="442" r:id="rId73"/>
    <p:sldId id="444" r:id="rId74"/>
    <p:sldId id="443" r:id="rId75"/>
    <p:sldId id="377" r:id="rId76"/>
    <p:sldId id="445" r:id="rId77"/>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E1E20"/>
    <a:srgbClr val="4D4D4D"/>
    <a:srgbClr val="B92D14"/>
    <a:srgbClr val="35759D"/>
    <a:srgbClr val="35B19D"/>
    <a:srgbClr val="E8E8E8"/>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50" autoAdjust="0"/>
    <p:restoredTop sz="95596" autoAdjust="0"/>
  </p:normalViewPr>
  <p:slideViewPr>
    <p:cSldViewPr>
      <p:cViewPr varScale="1">
        <p:scale>
          <a:sx n="70" d="100"/>
          <a:sy n="70" d="100"/>
        </p:scale>
        <p:origin x="946" y="43"/>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5D9C1B-779E-4460-B169-45E40294A8E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9A8129CD-EE80-4FD1-A618-451D5889D4AC}">
      <dgm:prSet phldrT="[Text]"/>
      <dgm:spPr/>
      <dgm:t>
        <a:bodyPr/>
        <a:lstStyle/>
        <a:p>
          <a:pPr rtl="1"/>
          <a:r>
            <a:rPr lang="fa-IR" smtClean="0">
              <a:cs typeface="B Nazanin" pitchFamily="2" charset="-78"/>
            </a:rPr>
            <a:t>در صورت رعایت موارد زیر خطا بسیار کم است:</a:t>
          </a:r>
          <a:endParaRPr lang="en-US" dirty="0"/>
        </a:p>
      </dgm:t>
    </dgm:pt>
    <dgm:pt modelId="{DE3F3D89-20D9-4085-BC56-CD646C3CDAB2}" type="parTrans" cxnId="{D1084515-A6FE-47EE-A9F7-3A00EABEE792}">
      <dgm:prSet/>
      <dgm:spPr/>
      <dgm:t>
        <a:bodyPr/>
        <a:lstStyle/>
        <a:p>
          <a:endParaRPr lang="en-US"/>
        </a:p>
      </dgm:t>
    </dgm:pt>
    <dgm:pt modelId="{5CD8D03C-8700-4A5D-824A-CD806B0D5505}" type="sibTrans" cxnId="{D1084515-A6FE-47EE-A9F7-3A00EABEE792}">
      <dgm:prSet/>
      <dgm:spPr/>
      <dgm:t>
        <a:bodyPr/>
        <a:lstStyle/>
        <a:p>
          <a:endParaRPr lang="en-US"/>
        </a:p>
      </dgm:t>
    </dgm:pt>
    <dgm:pt modelId="{3C3428D2-43E2-46D4-8825-417DE9442460}">
      <dgm:prSet/>
      <dgm:spPr/>
      <dgm:t>
        <a:bodyPr/>
        <a:lstStyle/>
        <a:p>
          <a:pPr rtl="1"/>
          <a:r>
            <a:rPr lang="fa-IR" dirty="0" smtClean="0">
              <a:solidFill>
                <a:srgbClr val="000000"/>
              </a:solidFill>
              <a:cs typeface="B Nazanin" pitchFamily="2" charset="-78"/>
            </a:rPr>
            <a:t>همکاری و آموزش کافی به </a:t>
          </a:r>
          <a:r>
            <a:rPr lang="fa-IR" b="1" dirty="0" smtClean="0">
              <a:solidFill>
                <a:srgbClr val="000000"/>
              </a:solidFill>
              <a:cs typeface="B Nazanin" pitchFamily="2" charset="-78"/>
            </a:rPr>
            <a:t>بیمار</a:t>
          </a:r>
        </a:p>
      </dgm:t>
    </dgm:pt>
    <dgm:pt modelId="{746DF53A-9E3E-4524-AE36-0DAF64BA1EE7}" type="parTrans" cxnId="{1EA4130E-3A51-464E-89B4-48C9ACD5DF00}">
      <dgm:prSet/>
      <dgm:spPr/>
      <dgm:t>
        <a:bodyPr/>
        <a:lstStyle/>
        <a:p>
          <a:endParaRPr lang="en-US"/>
        </a:p>
      </dgm:t>
    </dgm:pt>
    <dgm:pt modelId="{F65A6C98-9B5C-47DA-AA6E-6D9EB00D3B41}" type="sibTrans" cxnId="{1EA4130E-3A51-464E-89B4-48C9ACD5DF00}">
      <dgm:prSet/>
      <dgm:spPr/>
      <dgm:t>
        <a:bodyPr/>
        <a:lstStyle/>
        <a:p>
          <a:endParaRPr lang="en-US"/>
        </a:p>
      </dgm:t>
    </dgm:pt>
    <dgm:pt modelId="{376048DE-CB4D-4F0C-9214-EDD844366BB0}">
      <dgm:prSet/>
      <dgm:spPr/>
      <dgm:t>
        <a:bodyPr/>
        <a:lstStyle/>
        <a:p>
          <a:pPr rtl="1"/>
          <a:r>
            <a:rPr lang="fa-IR" dirty="0" smtClean="0">
              <a:solidFill>
                <a:srgbClr val="000000"/>
              </a:solidFill>
              <a:cs typeface="B Nazanin" pitchFamily="2" charset="-78"/>
            </a:rPr>
            <a:t>انجام توسط </a:t>
          </a:r>
          <a:r>
            <a:rPr lang="fa-IR" b="1" dirty="0" smtClean="0">
              <a:solidFill>
                <a:srgbClr val="000000"/>
              </a:solidFill>
              <a:cs typeface="B Nazanin" pitchFamily="2" charset="-78"/>
            </a:rPr>
            <a:t>اپراتور</a:t>
          </a:r>
          <a:r>
            <a:rPr lang="fa-IR" dirty="0" smtClean="0">
              <a:solidFill>
                <a:srgbClr val="000000"/>
              </a:solidFill>
              <a:cs typeface="B Nazanin" pitchFamily="2" charset="-78"/>
            </a:rPr>
            <a:t> آموزش دیده و مجرب</a:t>
          </a:r>
        </a:p>
      </dgm:t>
    </dgm:pt>
    <dgm:pt modelId="{DE3A101B-FBD3-4D8F-BF14-E2F27D946F31}" type="parTrans" cxnId="{0A486072-7B2A-4049-8548-EF62A6B8C22D}">
      <dgm:prSet/>
      <dgm:spPr/>
      <dgm:t>
        <a:bodyPr/>
        <a:lstStyle/>
        <a:p>
          <a:endParaRPr lang="en-US"/>
        </a:p>
      </dgm:t>
    </dgm:pt>
    <dgm:pt modelId="{436FA08F-6606-499A-8994-3C27C21BB216}" type="sibTrans" cxnId="{0A486072-7B2A-4049-8548-EF62A6B8C22D}">
      <dgm:prSet/>
      <dgm:spPr/>
      <dgm:t>
        <a:bodyPr/>
        <a:lstStyle/>
        <a:p>
          <a:endParaRPr lang="en-US"/>
        </a:p>
      </dgm:t>
    </dgm:pt>
    <dgm:pt modelId="{C4BB3E66-FE1C-4BE3-96F5-E0E0AB39805A}" type="pres">
      <dgm:prSet presAssocID="{DC5D9C1B-779E-4460-B169-45E40294A8E2}" presName="diagram" presStyleCnt="0">
        <dgm:presLayoutVars>
          <dgm:chPref val="1"/>
          <dgm:dir val="rev"/>
          <dgm:animOne val="branch"/>
          <dgm:animLvl val="lvl"/>
          <dgm:resizeHandles/>
        </dgm:presLayoutVars>
      </dgm:prSet>
      <dgm:spPr/>
      <dgm:t>
        <a:bodyPr/>
        <a:lstStyle/>
        <a:p>
          <a:endParaRPr lang="en-US"/>
        </a:p>
      </dgm:t>
    </dgm:pt>
    <dgm:pt modelId="{5FC44C0D-B31C-42F6-9BB9-028A44E4949D}" type="pres">
      <dgm:prSet presAssocID="{9A8129CD-EE80-4FD1-A618-451D5889D4AC}" presName="root" presStyleCnt="0"/>
      <dgm:spPr/>
    </dgm:pt>
    <dgm:pt modelId="{05DC6CA4-80D9-4B36-96C8-239AAD6F529D}" type="pres">
      <dgm:prSet presAssocID="{9A8129CD-EE80-4FD1-A618-451D5889D4AC}" presName="rootComposite" presStyleCnt="0"/>
      <dgm:spPr/>
    </dgm:pt>
    <dgm:pt modelId="{F4CD78B7-5ADB-461D-BA2E-F2E667CB6C56}" type="pres">
      <dgm:prSet presAssocID="{9A8129CD-EE80-4FD1-A618-451D5889D4AC}" presName="rootText" presStyleLbl="node1" presStyleIdx="0" presStyleCnt="1" custScaleX="155301"/>
      <dgm:spPr/>
      <dgm:t>
        <a:bodyPr/>
        <a:lstStyle/>
        <a:p>
          <a:endParaRPr lang="en-US"/>
        </a:p>
      </dgm:t>
    </dgm:pt>
    <dgm:pt modelId="{2A8E45EA-BFC1-44BF-91D3-AE92F7498660}" type="pres">
      <dgm:prSet presAssocID="{9A8129CD-EE80-4FD1-A618-451D5889D4AC}" presName="rootConnector" presStyleLbl="node1" presStyleIdx="0" presStyleCnt="1"/>
      <dgm:spPr/>
      <dgm:t>
        <a:bodyPr/>
        <a:lstStyle/>
        <a:p>
          <a:endParaRPr lang="en-US"/>
        </a:p>
      </dgm:t>
    </dgm:pt>
    <dgm:pt modelId="{3B8C1B53-E854-4CF7-B7E3-DA8CE2A4060A}" type="pres">
      <dgm:prSet presAssocID="{9A8129CD-EE80-4FD1-A618-451D5889D4AC}" presName="childShape" presStyleCnt="0"/>
      <dgm:spPr/>
    </dgm:pt>
    <dgm:pt modelId="{36B27447-0314-41AD-8107-575C667C4879}" type="pres">
      <dgm:prSet presAssocID="{746DF53A-9E3E-4524-AE36-0DAF64BA1EE7}" presName="Name13" presStyleLbl="parChTrans1D2" presStyleIdx="0" presStyleCnt="2"/>
      <dgm:spPr/>
      <dgm:t>
        <a:bodyPr/>
        <a:lstStyle/>
        <a:p>
          <a:endParaRPr lang="en-US"/>
        </a:p>
      </dgm:t>
    </dgm:pt>
    <dgm:pt modelId="{A0B3466B-3414-4608-BA57-F7D56C1B16C2}" type="pres">
      <dgm:prSet presAssocID="{3C3428D2-43E2-46D4-8825-417DE9442460}" presName="childText" presStyleLbl="bgAcc1" presStyleIdx="0" presStyleCnt="2" custScaleX="218573">
        <dgm:presLayoutVars>
          <dgm:bulletEnabled val="1"/>
        </dgm:presLayoutVars>
      </dgm:prSet>
      <dgm:spPr/>
      <dgm:t>
        <a:bodyPr/>
        <a:lstStyle/>
        <a:p>
          <a:endParaRPr lang="en-US"/>
        </a:p>
      </dgm:t>
    </dgm:pt>
    <dgm:pt modelId="{ADDC71E8-DF2F-4E50-A3F0-4F38554D447C}" type="pres">
      <dgm:prSet presAssocID="{DE3A101B-FBD3-4D8F-BF14-E2F27D946F31}" presName="Name13" presStyleLbl="parChTrans1D2" presStyleIdx="1" presStyleCnt="2"/>
      <dgm:spPr/>
      <dgm:t>
        <a:bodyPr/>
        <a:lstStyle/>
        <a:p>
          <a:endParaRPr lang="en-US"/>
        </a:p>
      </dgm:t>
    </dgm:pt>
    <dgm:pt modelId="{702392EB-5A72-49BF-8098-764692CE492B}" type="pres">
      <dgm:prSet presAssocID="{376048DE-CB4D-4F0C-9214-EDD844366BB0}" presName="childText" presStyleLbl="bgAcc1" presStyleIdx="1" presStyleCnt="2" custScaleX="267170">
        <dgm:presLayoutVars>
          <dgm:bulletEnabled val="1"/>
        </dgm:presLayoutVars>
      </dgm:prSet>
      <dgm:spPr/>
      <dgm:t>
        <a:bodyPr/>
        <a:lstStyle/>
        <a:p>
          <a:endParaRPr lang="en-US"/>
        </a:p>
      </dgm:t>
    </dgm:pt>
  </dgm:ptLst>
  <dgm:cxnLst>
    <dgm:cxn modelId="{0A486072-7B2A-4049-8548-EF62A6B8C22D}" srcId="{9A8129CD-EE80-4FD1-A618-451D5889D4AC}" destId="{376048DE-CB4D-4F0C-9214-EDD844366BB0}" srcOrd="1" destOrd="0" parTransId="{DE3A101B-FBD3-4D8F-BF14-E2F27D946F31}" sibTransId="{436FA08F-6606-499A-8994-3C27C21BB216}"/>
    <dgm:cxn modelId="{1EA4130E-3A51-464E-89B4-48C9ACD5DF00}" srcId="{9A8129CD-EE80-4FD1-A618-451D5889D4AC}" destId="{3C3428D2-43E2-46D4-8825-417DE9442460}" srcOrd="0" destOrd="0" parTransId="{746DF53A-9E3E-4524-AE36-0DAF64BA1EE7}" sibTransId="{F65A6C98-9B5C-47DA-AA6E-6D9EB00D3B41}"/>
    <dgm:cxn modelId="{D1084515-A6FE-47EE-A9F7-3A00EABEE792}" srcId="{DC5D9C1B-779E-4460-B169-45E40294A8E2}" destId="{9A8129CD-EE80-4FD1-A618-451D5889D4AC}" srcOrd="0" destOrd="0" parTransId="{DE3F3D89-20D9-4085-BC56-CD646C3CDAB2}" sibTransId="{5CD8D03C-8700-4A5D-824A-CD806B0D5505}"/>
    <dgm:cxn modelId="{70159354-22BD-4D2F-8C14-EB58AE58678B}" type="presOf" srcId="{746DF53A-9E3E-4524-AE36-0DAF64BA1EE7}" destId="{36B27447-0314-41AD-8107-575C667C4879}" srcOrd="0" destOrd="0" presId="urn:microsoft.com/office/officeart/2005/8/layout/hierarchy3"/>
    <dgm:cxn modelId="{76A55884-7790-4D20-B1D2-F80BDF1DF229}" type="presOf" srcId="{9A8129CD-EE80-4FD1-A618-451D5889D4AC}" destId="{2A8E45EA-BFC1-44BF-91D3-AE92F7498660}" srcOrd="1" destOrd="0" presId="urn:microsoft.com/office/officeart/2005/8/layout/hierarchy3"/>
    <dgm:cxn modelId="{770C095B-6410-488A-B34C-3BBA1E425C46}" type="presOf" srcId="{DE3A101B-FBD3-4D8F-BF14-E2F27D946F31}" destId="{ADDC71E8-DF2F-4E50-A3F0-4F38554D447C}" srcOrd="0" destOrd="0" presId="urn:microsoft.com/office/officeart/2005/8/layout/hierarchy3"/>
    <dgm:cxn modelId="{A125B97A-2CF9-49F3-8CBE-10BA38418287}" type="presOf" srcId="{DC5D9C1B-779E-4460-B169-45E40294A8E2}" destId="{C4BB3E66-FE1C-4BE3-96F5-E0E0AB39805A}" srcOrd="0" destOrd="0" presId="urn:microsoft.com/office/officeart/2005/8/layout/hierarchy3"/>
    <dgm:cxn modelId="{3DFEFCE1-5FA3-484C-A4A9-4C0925417FAC}" type="presOf" srcId="{9A8129CD-EE80-4FD1-A618-451D5889D4AC}" destId="{F4CD78B7-5ADB-461D-BA2E-F2E667CB6C56}" srcOrd="0" destOrd="0" presId="urn:microsoft.com/office/officeart/2005/8/layout/hierarchy3"/>
    <dgm:cxn modelId="{DF204F87-D81C-4DB7-A2B8-FC47166D8121}" type="presOf" srcId="{376048DE-CB4D-4F0C-9214-EDD844366BB0}" destId="{702392EB-5A72-49BF-8098-764692CE492B}" srcOrd="0" destOrd="0" presId="urn:microsoft.com/office/officeart/2005/8/layout/hierarchy3"/>
    <dgm:cxn modelId="{5C6AE4CF-51EE-418C-9453-D7DA126CEA69}" type="presOf" srcId="{3C3428D2-43E2-46D4-8825-417DE9442460}" destId="{A0B3466B-3414-4608-BA57-F7D56C1B16C2}" srcOrd="0" destOrd="0" presId="urn:microsoft.com/office/officeart/2005/8/layout/hierarchy3"/>
    <dgm:cxn modelId="{EA35B08A-045B-467B-ABD9-19652D0F2214}" type="presParOf" srcId="{C4BB3E66-FE1C-4BE3-96F5-E0E0AB39805A}" destId="{5FC44C0D-B31C-42F6-9BB9-028A44E4949D}" srcOrd="0" destOrd="0" presId="urn:microsoft.com/office/officeart/2005/8/layout/hierarchy3"/>
    <dgm:cxn modelId="{18F2F8DF-397C-4654-91A5-991649E94C6E}" type="presParOf" srcId="{5FC44C0D-B31C-42F6-9BB9-028A44E4949D}" destId="{05DC6CA4-80D9-4B36-96C8-239AAD6F529D}" srcOrd="0" destOrd="0" presId="urn:microsoft.com/office/officeart/2005/8/layout/hierarchy3"/>
    <dgm:cxn modelId="{D2746870-12FA-44E2-880B-AEB4909BC5EA}" type="presParOf" srcId="{05DC6CA4-80D9-4B36-96C8-239AAD6F529D}" destId="{F4CD78B7-5ADB-461D-BA2E-F2E667CB6C56}" srcOrd="0" destOrd="0" presId="urn:microsoft.com/office/officeart/2005/8/layout/hierarchy3"/>
    <dgm:cxn modelId="{3327F93E-929B-4932-961C-641BD43CB8E9}" type="presParOf" srcId="{05DC6CA4-80D9-4B36-96C8-239AAD6F529D}" destId="{2A8E45EA-BFC1-44BF-91D3-AE92F7498660}" srcOrd="1" destOrd="0" presId="urn:microsoft.com/office/officeart/2005/8/layout/hierarchy3"/>
    <dgm:cxn modelId="{F593540E-AEB8-4F12-8821-D8CA75F06C84}" type="presParOf" srcId="{5FC44C0D-B31C-42F6-9BB9-028A44E4949D}" destId="{3B8C1B53-E854-4CF7-B7E3-DA8CE2A4060A}" srcOrd="1" destOrd="0" presId="urn:microsoft.com/office/officeart/2005/8/layout/hierarchy3"/>
    <dgm:cxn modelId="{2B781361-4366-4793-85F1-7BAA85DD205F}" type="presParOf" srcId="{3B8C1B53-E854-4CF7-B7E3-DA8CE2A4060A}" destId="{36B27447-0314-41AD-8107-575C667C4879}" srcOrd="0" destOrd="0" presId="urn:microsoft.com/office/officeart/2005/8/layout/hierarchy3"/>
    <dgm:cxn modelId="{B23FA46C-9BDA-4B17-AB44-A0A4921204FF}" type="presParOf" srcId="{3B8C1B53-E854-4CF7-B7E3-DA8CE2A4060A}" destId="{A0B3466B-3414-4608-BA57-F7D56C1B16C2}" srcOrd="1" destOrd="0" presId="urn:microsoft.com/office/officeart/2005/8/layout/hierarchy3"/>
    <dgm:cxn modelId="{E02799CF-88E3-433B-96BF-2A54E8898549}" type="presParOf" srcId="{3B8C1B53-E854-4CF7-B7E3-DA8CE2A4060A}" destId="{ADDC71E8-DF2F-4E50-A3F0-4F38554D447C}" srcOrd="2" destOrd="0" presId="urn:microsoft.com/office/officeart/2005/8/layout/hierarchy3"/>
    <dgm:cxn modelId="{351745A1-26DC-4EC4-932D-4A354C0BE21A}" type="presParOf" srcId="{3B8C1B53-E854-4CF7-B7E3-DA8CE2A4060A}" destId="{702392EB-5A72-49BF-8098-764692CE492B}" srcOrd="3"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E00A63-5631-41AC-9005-CAC158AA26E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CF49F807-ADEB-4A42-8D45-0BE93D93D00B}">
      <dgm:prSet phldrT="[Text]"/>
      <dgm:spPr/>
      <dgm:t>
        <a:bodyPr/>
        <a:lstStyle/>
        <a:p>
          <a:pPr rtl="1"/>
          <a:r>
            <a:rPr lang="fa-IR" dirty="0" smtClean="0">
              <a:solidFill>
                <a:srgbClr val="000000"/>
              </a:solidFill>
              <a:cs typeface="B Nazanin" pitchFamily="2" charset="-78"/>
            </a:rPr>
            <a:t>شروع مناسب</a:t>
          </a:r>
          <a:endParaRPr lang="en-US" dirty="0"/>
        </a:p>
      </dgm:t>
    </dgm:pt>
    <dgm:pt modelId="{3752800A-A786-4845-B9DB-0C51C33688EF}" type="parTrans" cxnId="{E7862C8E-B6D5-4A42-8747-42B1155F6B4B}">
      <dgm:prSet/>
      <dgm:spPr/>
      <dgm:t>
        <a:bodyPr/>
        <a:lstStyle/>
        <a:p>
          <a:endParaRPr lang="en-US"/>
        </a:p>
      </dgm:t>
    </dgm:pt>
    <dgm:pt modelId="{92DD5114-3983-4A96-B2F4-82BFB4E1124F}" type="sibTrans" cxnId="{E7862C8E-B6D5-4A42-8747-42B1155F6B4B}">
      <dgm:prSet/>
      <dgm:spPr/>
      <dgm:t>
        <a:bodyPr/>
        <a:lstStyle/>
        <a:p>
          <a:endParaRPr lang="en-US"/>
        </a:p>
      </dgm:t>
    </dgm:pt>
    <dgm:pt modelId="{D1C34BE7-90AD-40BE-B4AF-439C7A93B4D1}">
      <dgm:prSet phldrT="[Text]"/>
      <dgm:spPr/>
      <dgm:t>
        <a:bodyPr/>
        <a:lstStyle/>
        <a:p>
          <a:pPr rtl="1"/>
          <a:r>
            <a:rPr lang="fa-IR" dirty="0" smtClean="0">
              <a:solidFill>
                <a:srgbClr val="000000"/>
              </a:solidFill>
              <a:cs typeface="B Nazanin" pitchFamily="2" charset="-78"/>
            </a:rPr>
            <a:t>عاری از </a:t>
          </a:r>
          <a:r>
            <a:rPr lang="en-US" dirty="0" smtClean="0">
              <a:solidFill>
                <a:srgbClr val="000000"/>
              </a:solidFill>
              <a:cs typeface="B Nazanin" pitchFamily="2" charset="-78"/>
            </a:rPr>
            <a:t>artifact</a:t>
          </a:r>
          <a:r>
            <a:rPr lang="fa-IR" dirty="0" smtClean="0">
              <a:solidFill>
                <a:srgbClr val="000000"/>
              </a:solidFill>
              <a:cs typeface="B Nazanin" pitchFamily="2" charset="-78"/>
            </a:rPr>
            <a:t> بودن</a:t>
          </a:r>
          <a:endParaRPr lang="en-US" dirty="0"/>
        </a:p>
      </dgm:t>
    </dgm:pt>
    <dgm:pt modelId="{33035600-9904-4852-BF47-6C8BB5A4C433}" type="parTrans" cxnId="{A93C7E95-291F-4F66-A425-527CE98C8692}">
      <dgm:prSet/>
      <dgm:spPr/>
      <dgm:t>
        <a:bodyPr/>
        <a:lstStyle/>
        <a:p>
          <a:endParaRPr lang="en-US"/>
        </a:p>
      </dgm:t>
    </dgm:pt>
    <dgm:pt modelId="{04335D10-641C-41DA-9549-A0E83DF82C2D}" type="sibTrans" cxnId="{A93C7E95-291F-4F66-A425-527CE98C8692}">
      <dgm:prSet/>
      <dgm:spPr/>
      <dgm:t>
        <a:bodyPr/>
        <a:lstStyle/>
        <a:p>
          <a:endParaRPr lang="en-US"/>
        </a:p>
      </dgm:t>
    </dgm:pt>
    <dgm:pt modelId="{D29773DF-1775-4E06-BB7C-134C17041943}">
      <dgm:prSet phldrT="[Text]"/>
      <dgm:spPr/>
      <dgm:t>
        <a:bodyPr/>
        <a:lstStyle/>
        <a:p>
          <a:pPr rtl="1"/>
          <a:r>
            <a:rPr lang="fa-IR" smtClean="0">
              <a:solidFill>
                <a:srgbClr val="000000"/>
              </a:solidFill>
              <a:cs typeface="B Nazanin" pitchFamily="2" charset="-78"/>
            </a:rPr>
            <a:t>زمان مناسب</a:t>
          </a:r>
          <a:endParaRPr lang="en-US" dirty="0"/>
        </a:p>
      </dgm:t>
    </dgm:pt>
    <dgm:pt modelId="{9A6C27A0-81DF-4DB7-AADC-A3D5855CE735}" type="parTrans" cxnId="{58A112E4-A13A-4E9B-92EA-711634580C19}">
      <dgm:prSet/>
      <dgm:spPr/>
      <dgm:t>
        <a:bodyPr/>
        <a:lstStyle/>
        <a:p>
          <a:endParaRPr lang="en-US"/>
        </a:p>
      </dgm:t>
    </dgm:pt>
    <dgm:pt modelId="{2CF05230-815A-4E19-8985-7E469BE89AC5}" type="sibTrans" cxnId="{58A112E4-A13A-4E9B-92EA-711634580C19}">
      <dgm:prSet/>
      <dgm:spPr/>
      <dgm:t>
        <a:bodyPr/>
        <a:lstStyle/>
        <a:p>
          <a:endParaRPr lang="en-US"/>
        </a:p>
      </dgm:t>
    </dgm:pt>
    <dgm:pt modelId="{FD58EF8B-97E2-4584-86C5-67DCE868B673}">
      <dgm:prSet phldrT="[Text]"/>
      <dgm:spPr/>
      <dgm:t>
        <a:bodyPr/>
        <a:lstStyle/>
        <a:p>
          <a:pPr rtl="1"/>
          <a:r>
            <a:rPr lang="fa-IR" dirty="0" smtClean="0">
              <a:solidFill>
                <a:schemeClr val="bg1"/>
              </a:solidFill>
              <a:cs typeface="B Nazanin" pitchFamily="2" charset="-78"/>
            </a:rPr>
            <a:t>تمام شرایط زیر باید پس از پایان هر مانور توسط اپراتور کنترل شود:</a:t>
          </a:r>
          <a:endParaRPr lang="en-US" dirty="0">
            <a:solidFill>
              <a:schemeClr val="bg1"/>
            </a:solidFill>
          </a:endParaRPr>
        </a:p>
      </dgm:t>
    </dgm:pt>
    <dgm:pt modelId="{88C81D9E-D792-4B2B-9BE2-2A7E1F4CC2E0}" type="sibTrans" cxnId="{A78C344F-C0AD-4A0F-9AD4-C996129A34EE}">
      <dgm:prSet/>
      <dgm:spPr/>
      <dgm:t>
        <a:bodyPr/>
        <a:lstStyle/>
        <a:p>
          <a:endParaRPr lang="en-US"/>
        </a:p>
      </dgm:t>
    </dgm:pt>
    <dgm:pt modelId="{E95E8065-E6DD-448C-9912-4102EC5AF792}" type="parTrans" cxnId="{A78C344F-C0AD-4A0F-9AD4-C996129A34EE}">
      <dgm:prSet/>
      <dgm:spPr/>
      <dgm:t>
        <a:bodyPr/>
        <a:lstStyle/>
        <a:p>
          <a:endParaRPr lang="en-US"/>
        </a:p>
      </dgm:t>
    </dgm:pt>
    <dgm:pt modelId="{0EAEEDAE-207E-41CB-9681-AD3373EBE606}" type="pres">
      <dgm:prSet presAssocID="{00E00A63-5631-41AC-9005-CAC158AA26E9}" presName="diagram" presStyleCnt="0">
        <dgm:presLayoutVars>
          <dgm:chPref val="1"/>
          <dgm:dir val="rev"/>
          <dgm:animOne val="branch"/>
          <dgm:animLvl val="lvl"/>
          <dgm:resizeHandles/>
        </dgm:presLayoutVars>
      </dgm:prSet>
      <dgm:spPr/>
      <dgm:t>
        <a:bodyPr/>
        <a:lstStyle/>
        <a:p>
          <a:endParaRPr lang="en-US"/>
        </a:p>
      </dgm:t>
    </dgm:pt>
    <dgm:pt modelId="{637F7184-FC25-43E5-804D-D877A8D046F6}" type="pres">
      <dgm:prSet presAssocID="{FD58EF8B-97E2-4584-86C5-67DCE868B673}" presName="root" presStyleCnt="0"/>
      <dgm:spPr/>
    </dgm:pt>
    <dgm:pt modelId="{05A48855-E845-4DED-9180-81A33299344E}" type="pres">
      <dgm:prSet presAssocID="{FD58EF8B-97E2-4584-86C5-67DCE868B673}" presName="rootComposite" presStyleCnt="0"/>
      <dgm:spPr/>
    </dgm:pt>
    <dgm:pt modelId="{85572A3F-D735-436D-BF22-C622D164C53B}" type="pres">
      <dgm:prSet presAssocID="{FD58EF8B-97E2-4584-86C5-67DCE868B673}" presName="rootText" presStyleLbl="node1" presStyleIdx="0" presStyleCnt="1" custScaleX="305850" custScaleY="160254" custLinFactNeighborX="10001" custLinFactNeighborY="-1906"/>
      <dgm:spPr/>
      <dgm:t>
        <a:bodyPr/>
        <a:lstStyle/>
        <a:p>
          <a:endParaRPr lang="en-US"/>
        </a:p>
      </dgm:t>
    </dgm:pt>
    <dgm:pt modelId="{C5C188CC-4236-4307-BDAD-F9F4BBC3BDF5}" type="pres">
      <dgm:prSet presAssocID="{FD58EF8B-97E2-4584-86C5-67DCE868B673}" presName="rootConnector" presStyleLbl="node1" presStyleIdx="0" presStyleCnt="1"/>
      <dgm:spPr/>
      <dgm:t>
        <a:bodyPr/>
        <a:lstStyle/>
        <a:p>
          <a:endParaRPr lang="en-US"/>
        </a:p>
      </dgm:t>
    </dgm:pt>
    <dgm:pt modelId="{955DE0CE-5F9D-4FEC-A7DF-B3408823C50A}" type="pres">
      <dgm:prSet presAssocID="{FD58EF8B-97E2-4584-86C5-67DCE868B673}" presName="childShape" presStyleCnt="0"/>
      <dgm:spPr/>
    </dgm:pt>
    <dgm:pt modelId="{22292941-2AE5-440E-8C03-C059F4BFA227}" type="pres">
      <dgm:prSet presAssocID="{3752800A-A786-4845-B9DB-0C51C33688EF}" presName="Name13" presStyleLbl="parChTrans1D2" presStyleIdx="0" presStyleCnt="3"/>
      <dgm:spPr/>
      <dgm:t>
        <a:bodyPr/>
        <a:lstStyle/>
        <a:p>
          <a:endParaRPr lang="en-US"/>
        </a:p>
      </dgm:t>
    </dgm:pt>
    <dgm:pt modelId="{DF848657-7209-489C-B28F-763CE138C507}" type="pres">
      <dgm:prSet presAssocID="{CF49F807-ADEB-4A42-8D45-0BE93D93D00B}" presName="childText" presStyleLbl="bgAcc1" presStyleIdx="0" presStyleCnt="3" custScaleX="143067">
        <dgm:presLayoutVars>
          <dgm:bulletEnabled val="1"/>
        </dgm:presLayoutVars>
      </dgm:prSet>
      <dgm:spPr/>
      <dgm:t>
        <a:bodyPr/>
        <a:lstStyle/>
        <a:p>
          <a:endParaRPr lang="en-US"/>
        </a:p>
      </dgm:t>
    </dgm:pt>
    <dgm:pt modelId="{D5F44C4F-7F0C-418F-90B8-AFAF12E7F675}" type="pres">
      <dgm:prSet presAssocID="{33035600-9904-4852-BF47-6C8BB5A4C433}" presName="Name13" presStyleLbl="parChTrans1D2" presStyleIdx="1" presStyleCnt="3"/>
      <dgm:spPr/>
      <dgm:t>
        <a:bodyPr/>
        <a:lstStyle/>
        <a:p>
          <a:endParaRPr lang="en-US"/>
        </a:p>
      </dgm:t>
    </dgm:pt>
    <dgm:pt modelId="{FB9C8A67-E23A-43EB-A28E-69DDCAC87426}" type="pres">
      <dgm:prSet presAssocID="{D1C34BE7-90AD-40BE-B4AF-439C7A93B4D1}" presName="childText" presStyleLbl="bgAcc1" presStyleIdx="1" presStyleCnt="3" custScaleX="232265">
        <dgm:presLayoutVars>
          <dgm:bulletEnabled val="1"/>
        </dgm:presLayoutVars>
      </dgm:prSet>
      <dgm:spPr/>
      <dgm:t>
        <a:bodyPr/>
        <a:lstStyle/>
        <a:p>
          <a:endParaRPr lang="en-US"/>
        </a:p>
      </dgm:t>
    </dgm:pt>
    <dgm:pt modelId="{4766B8A0-C244-41E2-B4F8-A60D62CCF03B}" type="pres">
      <dgm:prSet presAssocID="{9A6C27A0-81DF-4DB7-AADC-A3D5855CE735}" presName="Name13" presStyleLbl="parChTrans1D2" presStyleIdx="2" presStyleCnt="3"/>
      <dgm:spPr/>
      <dgm:t>
        <a:bodyPr/>
        <a:lstStyle/>
        <a:p>
          <a:endParaRPr lang="en-US"/>
        </a:p>
      </dgm:t>
    </dgm:pt>
    <dgm:pt modelId="{D48271B4-6EF7-42EA-A21C-0A1E7BBECDBC}" type="pres">
      <dgm:prSet presAssocID="{D29773DF-1775-4E06-BB7C-134C17041943}" presName="childText" presStyleLbl="bgAcc1" presStyleIdx="2" presStyleCnt="3" custScaleX="143067">
        <dgm:presLayoutVars>
          <dgm:bulletEnabled val="1"/>
        </dgm:presLayoutVars>
      </dgm:prSet>
      <dgm:spPr/>
      <dgm:t>
        <a:bodyPr/>
        <a:lstStyle/>
        <a:p>
          <a:endParaRPr lang="en-US"/>
        </a:p>
      </dgm:t>
    </dgm:pt>
  </dgm:ptLst>
  <dgm:cxnLst>
    <dgm:cxn modelId="{58A112E4-A13A-4E9B-92EA-711634580C19}" srcId="{FD58EF8B-97E2-4584-86C5-67DCE868B673}" destId="{D29773DF-1775-4E06-BB7C-134C17041943}" srcOrd="2" destOrd="0" parTransId="{9A6C27A0-81DF-4DB7-AADC-A3D5855CE735}" sibTransId="{2CF05230-815A-4E19-8985-7E469BE89AC5}"/>
    <dgm:cxn modelId="{67E158C1-E858-4068-B049-C4908F27CDF8}" type="presOf" srcId="{00E00A63-5631-41AC-9005-CAC158AA26E9}" destId="{0EAEEDAE-207E-41CB-9681-AD3373EBE606}" srcOrd="0" destOrd="0" presId="urn:microsoft.com/office/officeart/2005/8/layout/hierarchy3"/>
    <dgm:cxn modelId="{617631EE-EF32-4839-9C8E-4E6645A944A8}" type="presOf" srcId="{9A6C27A0-81DF-4DB7-AADC-A3D5855CE735}" destId="{4766B8A0-C244-41E2-B4F8-A60D62CCF03B}" srcOrd="0" destOrd="0" presId="urn:microsoft.com/office/officeart/2005/8/layout/hierarchy3"/>
    <dgm:cxn modelId="{2C86C890-3C62-4E42-A631-6E07B14AE5BE}" type="presOf" srcId="{FD58EF8B-97E2-4584-86C5-67DCE868B673}" destId="{85572A3F-D735-436D-BF22-C622D164C53B}" srcOrd="0" destOrd="0" presId="urn:microsoft.com/office/officeart/2005/8/layout/hierarchy3"/>
    <dgm:cxn modelId="{A78C344F-C0AD-4A0F-9AD4-C996129A34EE}" srcId="{00E00A63-5631-41AC-9005-CAC158AA26E9}" destId="{FD58EF8B-97E2-4584-86C5-67DCE868B673}" srcOrd="0" destOrd="0" parTransId="{E95E8065-E6DD-448C-9912-4102EC5AF792}" sibTransId="{88C81D9E-D792-4B2B-9BE2-2A7E1F4CC2E0}"/>
    <dgm:cxn modelId="{BC6764EA-A5F1-4876-A851-995E6CDC6E1E}" type="presOf" srcId="{3752800A-A786-4845-B9DB-0C51C33688EF}" destId="{22292941-2AE5-440E-8C03-C059F4BFA227}" srcOrd="0" destOrd="0" presId="urn:microsoft.com/office/officeart/2005/8/layout/hierarchy3"/>
    <dgm:cxn modelId="{34576AD3-9B41-40B5-8704-6D28DBF4580A}" type="presOf" srcId="{D29773DF-1775-4E06-BB7C-134C17041943}" destId="{D48271B4-6EF7-42EA-A21C-0A1E7BBECDBC}" srcOrd="0" destOrd="0" presId="urn:microsoft.com/office/officeart/2005/8/layout/hierarchy3"/>
    <dgm:cxn modelId="{2F66D749-1490-4FE1-AAEA-AB62BC2B48DB}" type="presOf" srcId="{33035600-9904-4852-BF47-6C8BB5A4C433}" destId="{D5F44C4F-7F0C-418F-90B8-AFAF12E7F675}" srcOrd="0" destOrd="0" presId="urn:microsoft.com/office/officeart/2005/8/layout/hierarchy3"/>
    <dgm:cxn modelId="{316CC19D-AC32-414A-8EC8-A74B9659477B}" type="presOf" srcId="{FD58EF8B-97E2-4584-86C5-67DCE868B673}" destId="{C5C188CC-4236-4307-BDAD-F9F4BBC3BDF5}" srcOrd="1" destOrd="0" presId="urn:microsoft.com/office/officeart/2005/8/layout/hierarchy3"/>
    <dgm:cxn modelId="{8A20BBB0-978E-4024-B793-0EE19E451781}" type="presOf" srcId="{CF49F807-ADEB-4A42-8D45-0BE93D93D00B}" destId="{DF848657-7209-489C-B28F-763CE138C507}" srcOrd="0" destOrd="0" presId="urn:microsoft.com/office/officeart/2005/8/layout/hierarchy3"/>
    <dgm:cxn modelId="{E7862C8E-B6D5-4A42-8747-42B1155F6B4B}" srcId="{FD58EF8B-97E2-4584-86C5-67DCE868B673}" destId="{CF49F807-ADEB-4A42-8D45-0BE93D93D00B}" srcOrd="0" destOrd="0" parTransId="{3752800A-A786-4845-B9DB-0C51C33688EF}" sibTransId="{92DD5114-3983-4A96-B2F4-82BFB4E1124F}"/>
    <dgm:cxn modelId="{A93C7E95-291F-4F66-A425-527CE98C8692}" srcId="{FD58EF8B-97E2-4584-86C5-67DCE868B673}" destId="{D1C34BE7-90AD-40BE-B4AF-439C7A93B4D1}" srcOrd="1" destOrd="0" parTransId="{33035600-9904-4852-BF47-6C8BB5A4C433}" sibTransId="{04335D10-641C-41DA-9549-A0E83DF82C2D}"/>
    <dgm:cxn modelId="{4A8D8FDD-784F-4B32-9244-CFFEA656B9B8}" type="presOf" srcId="{D1C34BE7-90AD-40BE-B4AF-439C7A93B4D1}" destId="{FB9C8A67-E23A-43EB-A28E-69DDCAC87426}" srcOrd="0" destOrd="0" presId="urn:microsoft.com/office/officeart/2005/8/layout/hierarchy3"/>
    <dgm:cxn modelId="{8C7770D9-4A3A-406C-9EF3-170BC877C0D5}" type="presParOf" srcId="{0EAEEDAE-207E-41CB-9681-AD3373EBE606}" destId="{637F7184-FC25-43E5-804D-D877A8D046F6}" srcOrd="0" destOrd="0" presId="urn:microsoft.com/office/officeart/2005/8/layout/hierarchy3"/>
    <dgm:cxn modelId="{35C8A8CB-C841-4E94-B0E2-B8F2A5D34985}" type="presParOf" srcId="{637F7184-FC25-43E5-804D-D877A8D046F6}" destId="{05A48855-E845-4DED-9180-81A33299344E}" srcOrd="0" destOrd="0" presId="urn:microsoft.com/office/officeart/2005/8/layout/hierarchy3"/>
    <dgm:cxn modelId="{6A370BFF-E33E-4264-9C06-8BBB989BF6E5}" type="presParOf" srcId="{05A48855-E845-4DED-9180-81A33299344E}" destId="{85572A3F-D735-436D-BF22-C622D164C53B}" srcOrd="0" destOrd="0" presId="urn:microsoft.com/office/officeart/2005/8/layout/hierarchy3"/>
    <dgm:cxn modelId="{F6E78170-F234-43B9-935D-103CC661EA39}" type="presParOf" srcId="{05A48855-E845-4DED-9180-81A33299344E}" destId="{C5C188CC-4236-4307-BDAD-F9F4BBC3BDF5}" srcOrd="1" destOrd="0" presId="urn:microsoft.com/office/officeart/2005/8/layout/hierarchy3"/>
    <dgm:cxn modelId="{364491B1-F3CF-4D66-AA4E-09765EBEB437}" type="presParOf" srcId="{637F7184-FC25-43E5-804D-D877A8D046F6}" destId="{955DE0CE-5F9D-4FEC-A7DF-B3408823C50A}" srcOrd="1" destOrd="0" presId="urn:microsoft.com/office/officeart/2005/8/layout/hierarchy3"/>
    <dgm:cxn modelId="{9ADCFAE1-8124-4FB4-98CE-73D71937D349}" type="presParOf" srcId="{955DE0CE-5F9D-4FEC-A7DF-B3408823C50A}" destId="{22292941-2AE5-440E-8C03-C059F4BFA227}" srcOrd="0" destOrd="0" presId="urn:microsoft.com/office/officeart/2005/8/layout/hierarchy3"/>
    <dgm:cxn modelId="{8CE8F533-D9F9-4E8D-86ED-6B14FED8EA31}" type="presParOf" srcId="{955DE0CE-5F9D-4FEC-A7DF-B3408823C50A}" destId="{DF848657-7209-489C-B28F-763CE138C507}" srcOrd="1" destOrd="0" presId="urn:microsoft.com/office/officeart/2005/8/layout/hierarchy3"/>
    <dgm:cxn modelId="{8477BDBF-DA0C-4BF0-BCBD-BC7A41ADB1CA}" type="presParOf" srcId="{955DE0CE-5F9D-4FEC-A7DF-B3408823C50A}" destId="{D5F44C4F-7F0C-418F-90B8-AFAF12E7F675}" srcOrd="2" destOrd="0" presId="urn:microsoft.com/office/officeart/2005/8/layout/hierarchy3"/>
    <dgm:cxn modelId="{E710C61A-D99E-4322-BB5E-0C772DB06D4D}" type="presParOf" srcId="{955DE0CE-5F9D-4FEC-A7DF-B3408823C50A}" destId="{FB9C8A67-E23A-43EB-A28E-69DDCAC87426}" srcOrd="3" destOrd="0" presId="urn:microsoft.com/office/officeart/2005/8/layout/hierarchy3"/>
    <dgm:cxn modelId="{3FBAB243-1008-45C2-98AE-18C395C8C821}" type="presParOf" srcId="{955DE0CE-5F9D-4FEC-A7DF-B3408823C50A}" destId="{4766B8A0-C244-41E2-B4F8-A60D62CCF03B}" srcOrd="4" destOrd="0" presId="urn:microsoft.com/office/officeart/2005/8/layout/hierarchy3"/>
    <dgm:cxn modelId="{C600588C-0688-415B-8837-082A82F98E10}" type="presParOf" srcId="{955DE0CE-5F9D-4FEC-A7DF-B3408823C50A}" destId="{D48271B4-6EF7-42EA-A21C-0A1E7BBECDBC}" srcOrd="5"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4EEA9C-D8D0-4AB6-87B6-9BDBAC6C7915}"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1E955E4-5A3A-4C22-90C9-908F38DA6BFF}">
      <dgm:prSet phldrT="[Text]"/>
      <dgm:spPr/>
      <dgm:t>
        <a:bodyPr/>
        <a:lstStyle/>
        <a:p>
          <a:pPr rtl="1"/>
          <a:r>
            <a:rPr lang="fa-IR" b="1" dirty="0" smtClean="0">
              <a:solidFill>
                <a:schemeClr val="bg1"/>
              </a:solidFill>
              <a:cs typeface="B Nazanin" pitchFamily="2" charset="-78"/>
            </a:rPr>
            <a:t>کاهش اطمینان در تفسیر:</a:t>
          </a:r>
          <a:endParaRPr lang="en-US" dirty="0">
            <a:solidFill>
              <a:schemeClr val="bg1"/>
            </a:solidFill>
          </a:endParaRPr>
        </a:p>
      </dgm:t>
    </dgm:pt>
    <dgm:pt modelId="{9DD7525C-9E89-4C5E-926F-FD7C4363866A}" type="parTrans" cxnId="{252A7024-2B03-49B6-8D5A-792B02D2153E}">
      <dgm:prSet/>
      <dgm:spPr/>
      <dgm:t>
        <a:bodyPr/>
        <a:lstStyle/>
        <a:p>
          <a:endParaRPr lang="en-US"/>
        </a:p>
      </dgm:t>
    </dgm:pt>
    <dgm:pt modelId="{B637507B-10C6-4230-B9FB-82A7A3FED6A4}" type="sibTrans" cxnId="{252A7024-2B03-49B6-8D5A-792B02D2153E}">
      <dgm:prSet/>
      <dgm:spPr/>
      <dgm:t>
        <a:bodyPr/>
        <a:lstStyle/>
        <a:p>
          <a:endParaRPr lang="en-US"/>
        </a:p>
      </dgm:t>
    </dgm:pt>
    <dgm:pt modelId="{358CD725-A0D2-4068-97BA-4857F07D20F8}">
      <dgm:prSet phldrT="[Text]"/>
      <dgm:spPr/>
      <dgm:t>
        <a:bodyPr/>
        <a:lstStyle/>
        <a:p>
          <a:pPr rtl="1"/>
          <a:r>
            <a:rPr lang="fa-IR" b="1" dirty="0" smtClean="0">
              <a:solidFill>
                <a:srgbClr val="000000"/>
              </a:solidFill>
              <a:cs typeface="B Nazanin" pitchFamily="2" charset="-78"/>
            </a:rPr>
            <a:t>اسپیرومتری دوره ای</a:t>
          </a:r>
          <a:endParaRPr lang="en-US" dirty="0"/>
        </a:p>
      </dgm:t>
    </dgm:pt>
    <dgm:pt modelId="{002199B5-AF0C-42FA-B7AD-3FFC9E3BBFB7}" type="parTrans" cxnId="{0B7B1AD7-9D47-47B9-B809-A5DC4642918F}">
      <dgm:prSet/>
      <dgm:spPr/>
      <dgm:t>
        <a:bodyPr/>
        <a:lstStyle/>
        <a:p>
          <a:endParaRPr lang="en-US"/>
        </a:p>
      </dgm:t>
    </dgm:pt>
    <dgm:pt modelId="{1B5BD79A-F145-44BB-9A4E-DD38AFB5AF74}" type="sibTrans" cxnId="{0B7B1AD7-9D47-47B9-B809-A5DC4642918F}">
      <dgm:prSet/>
      <dgm:spPr/>
      <dgm:t>
        <a:bodyPr/>
        <a:lstStyle/>
        <a:p>
          <a:endParaRPr lang="en-US"/>
        </a:p>
      </dgm:t>
    </dgm:pt>
    <dgm:pt modelId="{3CB69CBE-7EC3-4ED8-8750-F2510EC94CFA}">
      <dgm:prSet phldrT="[Text]"/>
      <dgm:spPr/>
      <dgm:t>
        <a:bodyPr/>
        <a:lstStyle/>
        <a:p>
          <a:pPr rtl="1"/>
          <a:r>
            <a:rPr lang="fa-IR" b="1" dirty="0" smtClean="0">
              <a:solidFill>
                <a:srgbClr val="000000"/>
              </a:solidFill>
              <a:cs typeface="B Nazanin" pitchFamily="2" charset="-78"/>
            </a:rPr>
            <a:t>تغییرات طی یک شیفت کاری</a:t>
          </a:r>
          <a:endParaRPr lang="en-US" dirty="0"/>
        </a:p>
      </dgm:t>
    </dgm:pt>
    <dgm:pt modelId="{8E5730C0-4BBA-425C-A740-4A2788553AF2}" type="parTrans" cxnId="{BD33156A-6EB6-427C-B5B0-0A4296F85AC6}">
      <dgm:prSet/>
      <dgm:spPr/>
      <dgm:t>
        <a:bodyPr/>
        <a:lstStyle/>
        <a:p>
          <a:endParaRPr lang="en-US"/>
        </a:p>
      </dgm:t>
    </dgm:pt>
    <dgm:pt modelId="{DF1A2BD2-FFF6-46CF-ADA0-DBC6D8FF9615}" type="sibTrans" cxnId="{BD33156A-6EB6-427C-B5B0-0A4296F85AC6}">
      <dgm:prSet/>
      <dgm:spPr/>
      <dgm:t>
        <a:bodyPr/>
        <a:lstStyle/>
        <a:p>
          <a:endParaRPr lang="en-US"/>
        </a:p>
      </dgm:t>
    </dgm:pt>
    <dgm:pt modelId="{CF8FF6C6-37FB-4159-815F-CB81D0A98489}">
      <dgm:prSet phldrT="[Text]"/>
      <dgm:spPr/>
      <dgm:t>
        <a:bodyPr/>
        <a:lstStyle/>
        <a:p>
          <a:pPr rtl="1"/>
          <a:r>
            <a:rPr lang="fa-IR" b="1" dirty="0" smtClean="0">
              <a:solidFill>
                <a:srgbClr val="000000"/>
              </a:solidFill>
              <a:cs typeface="B Nazanin" pitchFamily="2" charset="-78"/>
            </a:rPr>
            <a:t>تست چالش با متاکولین</a:t>
          </a:r>
          <a:endParaRPr lang="en-US" dirty="0"/>
        </a:p>
      </dgm:t>
    </dgm:pt>
    <dgm:pt modelId="{1A68416F-4BAB-40C8-A5CD-10266F3C751B}" type="parTrans" cxnId="{6CFC20E8-60DD-41CB-8554-FF6B4B84DF1D}">
      <dgm:prSet/>
      <dgm:spPr/>
      <dgm:t>
        <a:bodyPr/>
        <a:lstStyle/>
        <a:p>
          <a:endParaRPr lang="en-US"/>
        </a:p>
      </dgm:t>
    </dgm:pt>
    <dgm:pt modelId="{CF15E9F5-201C-49A5-B64F-29CA61EA593E}" type="sibTrans" cxnId="{6CFC20E8-60DD-41CB-8554-FF6B4B84DF1D}">
      <dgm:prSet/>
      <dgm:spPr/>
      <dgm:t>
        <a:bodyPr/>
        <a:lstStyle/>
        <a:p>
          <a:endParaRPr lang="en-US"/>
        </a:p>
      </dgm:t>
    </dgm:pt>
    <dgm:pt modelId="{841A5409-749D-4D5E-B953-04B2685FDE93}" type="pres">
      <dgm:prSet presAssocID="{114EEA9C-D8D0-4AB6-87B6-9BDBAC6C7915}" presName="diagram" presStyleCnt="0">
        <dgm:presLayoutVars>
          <dgm:chPref val="1"/>
          <dgm:dir val="rev"/>
          <dgm:animOne val="branch"/>
          <dgm:animLvl val="lvl"/>
          <dgm:resizeHandles/>
        </dgm:presLayoutVars>
      </dgm:prSet>
      <dgm:spPr/>
      <dgm:t>
        <a:bodyPr/>
        <a:lstStyle/>
        <a:p>
          <a:endParaRPr lang="en-US"/>
        </a:p>
      </dgm:t>
    </dgm:pt>
    <dgm:pt modelId="{8BFE4296-57D8-4E1C-9439-602271B5CC26}" type="pres">
      <dgm:prSet presAssocID="{81E955E4-5A3A-4C22-90C9-908F38DA6BFF}" presName="root" presStyleCnt="0"/>
      <dgm:spPr/>
    </dgm:pt>
    <dgm:pt modelId="{D1236341-C01D-4E68-B722-C09A3119F342}" type="pres">
      <dgm:prSet presAssocID="{81E955E4-5A3A-4C22-90C9-908F38DA6BFF}" presName="rootComposite" presStyleCnt="0"/>
      <dgm:spPr/>
    </dgm:pt>
    <dgm:pt modelId="{9E9C6D9D-2110-482C-977B-E6DA2CB6E5F6}" type="pres">
      <dgm:prSet presAssocID="{81E955E4-5A3A-4C22-90C9-908F38DA6BFF}" presName="rootText" presStyleLbl="node1" presStyleIdx="0" presStyleCnt="1" custScaleX="267596" custScaleY="166870" custLinFactY="-100000" custLinFactNeighborX="16363" custLinFactNeighborY="-144285"/>
      <dgm:spPr/>
      <dgm:t>
        <a:bodyPr/>
        <a:lstStyle/>
        <a:p>
          <a:endParaRPr lang="en-US"/>
        </a:p>
      </dgm:t>
    </dgm:pt>
    <dgm:pt modelId="{E119669A-5AD7-411E-BD01-942294837B22}" type="pres">
      <dgm:prSet presAssocID="{81E955E4-5A3A-4C22-90C9-908F38DA6BFF}" presName="rootConnector" presStyleLbl="node1" presStyleIdx="0" presStyleCnt="1"/>
      <dgm:spPr/>
      <dgm:t>
        <a:bodyPr/>
        <a:lstStyle/>
        <a:p>
          <a:endParaRPr lang="en-US"/>
        </a:p>
      </dgm:t>
    </dgm:pt>
    <dgm:pt modelId="{7E373551-4A95-48A3-B6E0-3E369A3C00D8}" type="pres">
      <dgm:prSet presAssocID="{81E955E4-5A3A-4C22-90C9-908F38DA6BFF}" presName="childShape" presStyleCnt="0"/>
      <dgm:spPr/>
    </dgm:pt>
    <dgm:pt modelId="{297A86C7-C4D1-47A3-9F11-9DEA59702FCA}" type="pres">
      <dgm:prSet presAssocID="{002199B5-AF0C-42FA-B7AD-3FFC9E3BBFB7}" presName="Name13" presStyleLbl="parChTrans1D2" presStyleIdx="0" presStyleCnt="3"/>
      <dgm:spPr/>
      <dgm:t>
        <a:bodyPr/>
        <a:lstStyle/>
        <a:p>
          <a:endParaRPr lang="en-US"/>
        </a:p>
      </dgm:t>
    </dgm:pt>
    <dgm:pt modelId="{E6EECCF8-B4B5-462A-BA4B-7B5015341708}" type="pres">
      <dgm:prSet presAssocID="{358CD725-A0D2-4068-97BA-4857F07D20F8}" presName="childText" presStyleLbl="bgAcc1" presStyleIdx="0" presStyleCnt="3" custScaleX="290244">
        <dgm:presLayoutVars>
          <dgm:bulletEnabled val="1"/>
        </dgm:presLayoutVars>
      </dgm:prSet>
      <dgm:spPr/>
      <dgm:t>
        <a:bodyPr/>
        <a:lstStyle/>
        <a:p>
          <a:endParaRPr lang="en-US"/>
        </a:p>
      </dgm:t>
    </dgm:pt>
    <dgm:pt modelId="{A548010C-0742-4AA3-9252-E522CF41C3F2}" type="pres">
      <dgm:prSet presAssocID="{8E5730C0-4BBA-425C-A740-4A2788553AF2}" presName="Name13" presStyleLbl="parChTrans1D2" presStyleIdx="1" presStyleCnt="3"/>
      <dgm:spPr/>
      <dgm:t>
        <a:bodyPr/>
        <a:lstStyle/>
        <a:p>
          <a:endParaRPr lang="en-US"/>
        </a:p>
      </dgm:t>
    </dgm:pt>
    <dgm:pt modelId="{9E991FAF-A959-407B-B999-CAF7E30C5BD6}" type="pres">
      <dgm:prSet presAssocID="{3CB69CBE-7EC3-4ED8-8750-F2510EC94CFA}" presName="childText" presStyleLbl="bgAcc1" presStyleIdx="1" presStyleCnt="3" custScaleX="289896">
        <dgm:presLayoutVars>
          <dgm:bulletEnabled val="1"/>
        </dgm:presLayoutVars>
      </dgm:prSet>
      <dgm:spPr/>
      <dgm:t>
        <a:bodyPr/>
        <a:lstStyle/>
        <a:p>
          <a:endParaRPr lang="en-US"/>
        </a:p>
      </dgm:t>
    </dgm:pt>
    <dgm:pt modelId="{289DCD5F-D957-4891-8572-7970C788B70F}" type="pres">
      <dgm:prSet presAssocID="{1A68416F-4BAB-40C8-A5CD-10266F3C751B}" presName="Name13" presStyleLbl="parChTrans1D2" presStyleIdx="2" presStyleCnt="3"/>
      <dgm:spPr/>
      <dgm:t>
        <a:bodyPr/>
        <a:lstStyle/>
        <a:p>
          <a:endParaRPr lang="en-US"/>
        </a:p>
      </dgm:t>
    </dgm:pt>
    <dgm:pt modelId="{44D8D708-305E-4B39-8562-14AEAB06D108}" type="pres">
      <dgm:prSet presAssocID="{CF8FF6C6-37FB-4159-815F-CB81D0A98489}" presName="childText" presStyleLbl="bgAcc1" presStyleIdx="2" presStyleCnt="3" custScaleX="289896">
        <dgm:presLayoutVars>
          <dgm:bulletEnabled val="1"/>
        </dgm:presLayoutVars>
      </dgm:prSet>
      <dgm:spPr/>
      <dgm:t>
        <a:bodyPr/>
        <a:lstStyle/>
        <a:p>
          <a:endParaRPr lang="en-US"/>
        </a:p>
      </dgm:t>
    </dgm:pt>
  </dgm:ptLst>
  <dgm:cxnLst>
    <dgm:cxn modelId="{BD33156A-6EB6-427C-B5B0-0A4296F85AC6}" srcId="{81E955E4-5A3A-4C22-90C9-908F38DA6BFF}" destId="{3CB69CBE-7EC3-4ED8-8750-F2510EC94CFA}" srcOrd="1" destOrd="0" parTransId="{8E5730C0-4BBA-425C-A740-4A2788553AF2}" sibTransId="{DF1A2BD2-FFF6-46CF-ADA0-DBC6D8FF9615}"/>
    <dgm:cxn modelId="{D5F3D3A9-F203-4CE1-9681-BD3FC7C605B7}" type="presOf" srcId="{8E5730C0-4BBA-425C-A740-4A2788553AF2}" destId="{A548010C-0742-4AA3-9252-E522CF41C3F2}" srcOrd="0" destOrd="0" presId="urn:microsoft.com/office/officeart/2005/8/layout/hierarchy3"/>
    <dgm:cxn modelId="{0B7B1AD7-9D47-47B9-B809-A5DC4642918F}" srcId="{81E955E4-5A3A-4C22-90C9-908F38DA6BFF}" destId="{358CD725-A0D2-4068-97BA-4857F07D20F8}" srcOrd="0" destOrd="0" parTransId="{002199B5-AF0C-42FA-B7AD-3FFC9E3BBFB7}" sibTransId="{1B5BD79A-F145-44BB-9A4E-DD38AFB5AF74}"/>
    <dgm:cxn modelId="{6CFC20E8-60DD-41CB-8554-FF6B4B84DF1D}" srcId="{81E955E4-5A3A-4C22-90C9-908F38DA6BFF}" destId="{CF8FF6C6-37FB-4159-815F-CB81D0A98489}" srcOrd="2" destOrd="0" parTransId="{1A68416F-4BAB-40C8-A5CD-10266F3C751B}" sibTransId="{CF15E9F5-201C-49A5-B64F-29CA61EA593E}"/>
    <dgm:cxn modelId="{31170CA6-1A87-476F-95FD-86C7F3884D70}" type="presOf" srcId="{1A68416F-4BAB-40C8-A5CD-10266F3C751B}" destId="{289DCD5F-D957-4891-8572-7970C788B70F}" srcOrd="0" destOrd="0" presId="urn:microsoft.com/office/officeart/2005/8/layout/hierarchy3"/>
    <dgm:cxn modelId="{64F69E11-725C-4831-BF64-9CE5D780AC18}" type="presOf" srcId="{114EEA9C-D8D0-4AB6-87B6-9BDBAC6C7915}" destId="{841A5409-749D-4D5E-B953-04B2685FDE93}" srcOrd="0" destOrd="0" presId="urn:microsoft.com/office/officeart/2005/8/layout/hierarchy3"/>
    <dgm:cxn modelId="{E4C444A3-4B76-4F61-AA57-68722B492FC7}" type="presOf" srcId="{358CD725-A0D2-4068-97BA-4857F07D20F8}" destId="{E6EECCF8-B4B5-462A-BA4B-7B5015341708}" srcOrd="0" destOrd="0" presId="urn:microsoft.com/office/officeart/2005/8/layout/hierarchy3"/>
    <dgm:cxn modelId="{3173D070-B2DC-45B6-9646-1C1E6893815E}" type="presOf" srcId="{3CB69CBE-7EC3-4ED8-8750-F2510EC94CFA}" destId="{9E991FAF-A959-407B-B999-CAF7E30C5BD6}" srcOrd="0" destOrd="0" presId="urn:microsoft.com/office/officeart/2005/8/layout/hierarchy3"/>
    <dgm:cxn modelId="{D5D41A77-0007-41FA-BB14-3D7962089C1B}" type="presOf" srcId="{81E955E4-5A3A-4C22-90C9-908F38DA6BFF}" destId="{9E9C6D9D-2110-482C-977B-E6DA2CB6E5F6}" srcOrd="0" destOrd="0" presId="urn:microsoft.com/office/officeart/2005/8/layout/hierarchy3"/>
    <dgm:cxn modelId="{252A7024-2B03-49B6-8D5A-792B02D2153E}" srcId="{114EEA9C-D8D0-4AB6-87B6-9BDBAC6C7915}" destId="{81E955E4-5A3A-4C22-90C9-908F38DA6BFF}" srcOrd="0" destOrd="0" parTransId="{9DD7525C-9E89-4C5E-926F-FD7C4363866A}" sibTransId="{B637507B-10C6-4230-B9FB-82A7A3FED6A4}"/>
    <dgm:cxn modelId="{A2DF6800-C214-435E-97BA-6FF3244D0AF6}" type="presOf" srcId="{81E955E4-5A3A-4C22-90C9-908F38DA6BFF}" destId="{E119669A-5AD7-411E-BD01-942294837B22}" srcOrd="1" destOrd="0" presId="urn:microsoft.com/office/officeart/2005/8/layout/hierarchy3"/>
    <dgm:cxn modelId="{790C7820-43BB-4BF4-9887-4A98B03DE40F}" type="presOf" srcId="{CF8FF6C6-37FB-4159-815F-CB81D0A98489}" destId="{44D8D708-305E-4B39-8562-14AEAB06D108}" srcOrd="0" destOrd="0" presId="urn:microsoft.com/office/officeart/2005/8/layout/hierarchy3"/>
    <dgm:cxn modelId="{35D9663B-0EDF-4EBB-A9D5-992372EF3012}" type="presOf" srcId="{002199B5-AF0C-42FA-B7AD-3FFC9E3BBFB7}" destId="{297A86C7-C4D1-47A3-9F11-9DEA59702FCA}" srcOrd="0" destOrd="0" presId="urn:microsoft.com/office/officeart/2005/8/layout/hierarchy3"/>
    <dgm:cxn modelId="{BD53C080-B51E-422A-AB49-6F4028C42989}" type="presParOf" srcId="{841A5409-749D-4D5E-B953-04B2685FDE93}" destId="{8BFE4296-57D8-4E1C-9439-602271B5CC26}" srcOrd="0" destOrd="0" presId="urn:microsoft.com/office/officeart/2005/8/layout/hierarchy3"/>
    <dgm:cxn modelId="{9673F9C8-FAE9-4D8C-923D-D2F22CC061DE}" type="presParOf" srcId="{8BFE4296-57D8-4E1C-9439-602271B5CC26}" destId="{D1236341-C01D-4E68-B722-C09A3119F342}" srcOrd="0" destOrd="0" presId="urn:microsoft.com/office/officeart/2005/8/layout/hierarchy3"/>
    <dgm:cxn modelId="{0AAB02A1-1A4D-4C50-8AB7-276D767AE25F}" type="presParOf" srcId="{D1236341-C01D-4E68-B722-C09A3119F342}" destId="{9E9C6D9D-2110-482C-977B-E6DA2CB6E5F6}" srcOrd="0" destOrd="0" presId="urn:microsoft.com/office/officeart/2005/8/layout/hierarchy3"/>
    <dgm:cxn modelId="{D8510470-1AC1-4AFD-8C3C-9E906DE9F686}" type="presParOf" srcId="{D1236341-C01D-4E68-B722-C09A3119F342}" destId="{E119669A-5AD7-411E-BD01-942294837B22}" srcOrd="1" destOrd="0" presId="urn:microsoft.com/office/officeart/2005/8/layout/hierarchy3"/>
    <dgm:cxn modelId="{60314257-2C70-4F0F-A7E3-9C28D8229B7C}" type="presParOf" srcId="{8BFE4296-57D8-4E1C-9439-602271B5CC26}" destId="{7E373551-4A95-48A3-B6E0-3E369A3C00D8}" srcOrd="1" destOrd="0" presId="urn:microsoft.com/office/officeart/2005/8/layout/hierarchy3"/>
    <dgm:cxn modelId="{97D59D6F-F5C8-4CFC-98D8-C2B6655FED0E}" type="presParOf" srcId="{7E373551-4A95-48A3-B6E0-3E369A3C00D8}" destId="{297A86C7-C4D1-47A3-9F11-9DEA59702FCA}" srcOrd="0" destOrd="0" presId="urn:microsoft.com/office/officeart/2005/8/layout/hierarchy3"/>
    <dgm:cxn modelId="{B965588B-4FA0-4476-AFB6-E4CAE249682B}" type="presParOf" srcId="{7E373551-4A95-48A3-B6E0-3E369A3C00D8}" destId="{E6EECCF8-B4B5-462A-BA4B-7B5015341708}" srcOrd="1" destOrd="0" presId="urn:microsoft.com/office/officeart/2005/8/layout/hierarchy3"/>
    <dgm:cxn modelId="{4BF4EF97-686D-4BCE-B680-A5AD74D5BB08}" type="presParOf" srcId="{7E373551-4A95-48A3-B6E0-3E369A3C00D8}" destId="{A548010C-0742-4AA3-9252-E522CF41C3F2}" srcOrd="2" destOrd="0" presId="urn:microsoft.com/office/officeart/2005/8/layout/hierarchy3"/>
    <dgm:cxn modelId="{AE6D8F69-9334-4BE9-B8E9-E1D483ACFE9E}" type="presParOf" srcId="{7E373551-4A95-48A3-B6E0-3E369A3C00D8}" destId="{9E991FAF-A959-407B-B999-CAF7E30C5BD6}" srcOrd="3" destOrd="0" presId="urn:microsoft.com/office/officeart/2005/8/layout/hierarchy3"/>
    <dgm:cxn modelId="{89581A8A-AE1C-49D3-9D96-6B5CDAC6B26F}" type="presParOf" srcId="{7E373551-4A95-48A3-B6E0-3E369A3C00D8}" destId="{289DCD5F-D957-4891-8572-7970C788B70F}" srcOrd="4" destOrd="0" presId="urn:microsoft.com/office/officeart/2005/8/layout/hierarchy3"/>
    <dgm:cxn modelId="{43F86C22-E95F-4778-869F-95C3037EE332}" type="presParOf" srcId="{7E373551-4A95-48A3-B6E0-3E369A3C00D8}" destId="{44D8D708-305E-4B39-8562-14AEAB06D108}" srcOrd="5"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image" Target="../media/image3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934FBE-6BCE-4D02-B9F1-4350270AF01C}" type="datetimeFigureOut">
              <a:rPr lang="en-US" smtClean="0"/>
              <a:t>12/25/2017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by MHDavari</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0379E7F-6E88-46B5-843F-2CF39518EEFC}" type="slidenum">
              <a:rPr lang="en-US" smtClean="0"/>
              <a:t>‹#›</a:t>
            </a:fld>
            <a:endParaRPr lang="en-US"/>
          </a:p>
        </p:txBody>
      </p:sp>
    </p:spTree>
    <p:extLst>
      <p:ext uri="{BB962C8B-B14F-4D97-AF65-F5344CB8AC3E}">
        <p14:creationId xmlns:p14="http://schemas.microsoft.com/office/powerpoint/2010/main" val="1378858677"/>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r>
              <a:rPr lang="en-US" smtClean="0"/>
              <a:t>by MHDavari</a:t>
            </a: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659CBA7-1518-40B3-9091-1DC5C340EC55}" type="slidenum">
              <a:rPr lang="en-US"/>
              <a:pPr/>
              <a:t>‹#›</a:t>
            </a:fld>
            <a:endParaRPr lang="en-US"/>
          </a:p>
        </p:txBody>
      </p:sp>
    </p:spTree>
    <p:extLst>
      <p:ext uri="{BB962C8B-B14F-4D97-AF65-F5344CB8AC3E}">
        <p14:creationId xmlns:p14="http://schemas.microsoft.com/office/powerpoint/2010/main" val="517739191"/>
      </p:ext>
    </p:extLst>
  </p:cSld>
  <p:clrMap bg1="lt1" tx1="dk1" bg2="lt2" tx2="dk2" accent1="accent1" accent2="accent2" accent3="accent3" accent4="accent4" accent5="accent5" accent6="accent6" hlink="hlink" folHlink="folHlink"/>
  <p:hf sldNum="0" hdr="0"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by MHDavari</a:t>
            </a:r>
            <a:endParaRPr lang="en-US"/>
          </a:p>
        </p:txBody>
      </p:sp>
    </p:spTree>
    <p:extLst>
      <p:ext uri="{BB962C8B-B14F-4D97-AF65-F5344CB8AC3E}">
        <p14:creationId xmlns:p14="http://schemas.microsoft.com/office/powerpoint/2010/main" val="3243816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r">
              <a:defRPr sz="3600">
                <a:solidFill>
                  <a:schemeClr val="bg1"/>
                </a:solidFill>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990600" y="5867400"/>
            <a:ext cx="7772400" cy="5334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lgn="r">
              <a:buFontTx/>
              <a:buNone/>
              <a:defRPr sz="2400">
                <a:solidFill>
                  <a:schemeClr val="bg1"/>
                </a:solidFill>
              </a:defRPr>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216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76134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8796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2169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8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2336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8042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63953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13744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417638"/>
            <a:ext cx="18288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1417638"/>
            <a:ext cx="53340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5577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14400" y="24384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5.png"/><Relationship Id="rId5" Type="http://schemas.openxmlformats.org/officeDocument/2006/relationships/oleObject" Target="../embeddings/oleObject2.bin"/><Relationship Id="rId4" Type="http://schemas.openxmlformats.org/officeDocument/2006/relationships/image" Target="../media/image24.wmf"/></Relationships>
</file>

<file path=ppt/slides/_rels/slide2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gi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3.png"/><Relationship Id="rId5" Type="http://schemas.openxmlformats.org/officeDocument/2006/relationships/oleObject" Target="../embeddings/oleObject4.bin"/><Relationship Id="rId4" Type="http://schemas.openxmlformats.org/officeDocument/2006/relationships/image" Target="../media/image32.wmf"/></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9.png"/><Relationship Id="rId5" Type="http://schemas.openxmlformats.org/officeDocument/2006/relationships/oleObject" Target="../embeddings/oleObject6.bin"/><Relationship Id="rId4" Type="http://schemas.openxmlformats.org/officeDocument/2006/relationships/image" Target="../media/image38.wmf"/></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9.wmf"/></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7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7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Z:\occupational medicine\payannaameh\xnemooneyepayannaameh\besm_937\besm\261.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330291" y="1143000"/>
            <a:ext cx="4710625" cy="5410200"/>
          </a:xfrm>
          <a:prstGeom prst="rect">
            <a:avLst/>
          </a:prstGeom>
          <a:noFill/>
          <a:ln w="9525">
            <a:noFill/>
            <a:miter lim="800000"/>
            <a:headEnd/>
            <a:tailEnd/>
          </a:ln>
          <a:effectLst>
            <a:glow rad="228600">
              <a:srgbClr val="FFFFFF">
                <a:alpha val="40000"/>
              </a:srgb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9080" y="152400"/>
            <a:ext cx="1033920" cy="838200"/>
          </a:xfrm>
          <a:prstGeom prst="rect">
            <a:avLst/>
          </a:prstGeom>
          <a:noFill/>
          <a:effectLst>
            <a:glow rad="139700">
              <a:schemeClr val="accent3">
                <a:satMod val="175000"/>
                <a:alpha val="40000"/>
              </a:schemeClr>
            </a:glow>
          </a:effectLst>
        </p:spPr>
      </p:pic>
    </p:spTree>
    <p:extLst>
      <p:ext uri="{BB962C8B-B14F-4D97-AF65-F5344CB8AC3E}">
        <p14:creationId xmlns:p14="http://schemas.microsoft.com/office/powerpoint/2010/main" val="1521960643"/>
      </p:ext>
    </p:extLst>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9893" y="685800"/>
            <a:ext cx="7315200" cy="4191000"/>
          </a:xfrm>
        </p:spPr>
        <p:txBody>
          <a:bodyPr>
            <a:scene3d>
              <a:camera prst="orthographicFront"/>
              <a:lightRig rig="threePt" dir="t"/>
            </a:scene3d>
            <a:sp3d extrusionH="57150">
              <a:bevelT w="57150" h="38100" prst="hardEdge"/>
            </a:sp3d>
          </a:bodyPr>
          <a:lstStyle/>
          <a:p>
            <a:pPr marL="0" indent="0" algn="ctr">
              <a:buNone/>
            </a:pPr>
            <a:r>
              <a:rPr lang="fa-IR" sz="11500" dirty="0" smtClean="0">
                <a:ln w="12700">
                  <a:solidFill>
                    <a:srgbClr val="000000"/>
                  </a:solidFill>
                </a:ln>
                <a:effectLst>
                  <a:outerShdw blurRad="50800" dist="38100" dir="18900000" algn="bl" rotWithShape="0">
                    <a:prstClr val="black">
                      <a:alpha val="40000"/>
                    </a:prstClr>
                  </a:outerShdw>
                </a:effectLst>
                <a:latin typeface="IranNastaliq" pitchFamily="18" charset="0"/>
                <a:cs typeface="IranNastaliq" pitchFamily="18" charset="0"/>
              </a:rPr>
              <a:t>یک عمر سلامت</a:t>
            </a:r>
          </a:p>
          <a:p>
            <a:pPr marL="0" indent="0" algn="ctr">
              <a:buNone/>
            </a:pPr>
            <a:r>
              <a:rPr lang="fa-IR" sz="11500" dirty="0">
                <a:ln w="12700">
                  <a:solidFill>
                    <a:srgbClr val="000000"/>
                  </a:solidFill>
                </a:ln>
                <a:effectLst>
                  <a:outerShdw blurRad="50800" dist="38100" dir="18900000" algn="bl" rotWithShape="0">
                    <a:prstClr val="black">
                      <a:alpha val="40000"/>
                    </a:prstClr>
                  </a:outerShdw>
                </a:effectLst>
                <a:latin typeface="IranNastaliq" pitchFamily="18" charset="0"/>
                <a:cs typeface="IranNastaliq" pitchFamily="18" charset="0"/>
              </a:rPr>
              <a:t> </a:t>
            </a:r>
            <a:r>
              <a:rPr lang="fa-IR" sz="11500" dirty="0" smtClean="0">
                <a:ln w="12700">
                  <a:solidFill>
                    <a:srgbClr val="000000"/>
                  </a:solidFill>
                </a:ln>
                <a:effectLst>
                  <a:outerShdw blurRad="50800" dist="38100" dir="18900000" algn="bl" rotWithShape="0">
                    <a:prstClr val="black">
                      <a:alpha val="40000"/>
                    </a:prstClr>
                  </a:outerShdw>
                </a:effectLst>
                <a:latin typeface="IranNastaliq" pitchFamily="18" charset="0"/>
                <a:cs typeface="IranNastaliq" pitchFamily="18" charset="0"/>
              </a:rPr>
              <a:t>با خود مراقبتی</a:t>
            </a:r>
            <a:endParaRPr lang="en-US" sz="11500" dirty="0">
              <a:ln w="12700">
                <a:solidFill>
                  <a:srgbClr val="000000"/>
                </a:solidFill>
              </a:ln>
              <a:effectLst>
                <a:outerShdw blurRad="50800" dist="38100" dir="18900000" algn="bl" rotWithShape="0">
                  <a:prstClr val="black">
                    <a:alpha val="40000"/>
                  </a:prstClr>
                </a:outerShdw>
              </a:effectLst>
              <a:latin typeface="IranNastaliq" pitchFamily="18" charset="0"/>
              <a:cs typeface="IranNastaliq" pitchFamily="18" charset="0"/>
            </a:endParaRPr>
          </a:p>
        </p:txBody>
      </p:sp>
      <p:pic>
        <p:nvPicPr>
          <p:cNvPr id="4" name="Picture 2" descr="http://ilovephysicaleducation.wikispaces.com/file/view/HealthLifter_Apple.jpg/250184228/HealthLifter_Apple.jpg"/>
          <p:cNvPicPr>
            <a:picLocks noChangeAspect="1" noChangeArrowheads="1"/>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608696" y="4410074"/>
            <a:ext cx="2217595" cy="24479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word\Arm_28347.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9080" y="152400"/>
            <a:ext cx="1033920" cy="838200"/>
          </a:xfrm>
          <a:prstGeom prst="rect">
            <a:avLst/>
          </a:prstGeom>
          <a:noFill/>
          <a:effectLst>
            <a:glow rad="139700">
              <a:schemeClr val="accent3">
                <a:satMod val="175000"/>
                <a:alpha val="40000"/>
              </a:schemeClr>
            </a:glow>
          </a:effectLst>
        </p:spPr>
      </p:pic>
    </p:spTree>
    <p:extLst>
      <p:ext uri="{BB962C8B-B14F-4D97-AF65-F5344CB8AC3E}">
        <p14:creationId xmlns:p14="http://schemas.microsoft.com/office/powerpoint/2010/main" val="84754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1"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1"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2.gstatic.com/images?q=tbn:ANd9GcTqkpZq7f68lqccV6CF-qhlii09I29Cy3Y5-sDT-t75oaq7Psyz"/>
          <p:cNvPicPr>
            <a:picLocks noChangeAspect="1" noChangeArrowheads="1"/>
          </p:cNvPicPr>
          <p:nvPr/>
        </p:nvPicPr>
        <p:blipFill rotWithShape="1">
          <a:blip r:embed="rId2">
            <a:extLst>
              <a:ext uri="{28A0092B-C50C-407E-A947-70E740481C1C}">
                <a14:useLocalDpi xmlns:a14="http://schemas.microsoft.com/office/drawing/2010/main" val="0"/>
              </a:ext>
            </a:extLst>
          </a:blip>
          <a:srcRect l="2191" r="2748" b="7110"/>
          <a:stretch/>
        </p:blipFill>
        <p:spPr bwMode="auto">
          <a:xfrm>
            <a:off x="3605567" y="3581400"/>
            <a:ext cx="2124502" cy="15690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38200" y="2438400"/>
            <a:ext cx="7315200" cy="4191000"/>
          </a:xfrm>
        </p:spPr>
        <p:txBody>
          <a:bodyPr/>
          <a:lstStyle/>
          <a:p>
            <a:pPr marL="0" indent="0" algn="ctr">
              <a:buNone/>
            </a:pPr>
            <a:r>
              <a:rPr lang="fa-IR" sz="8800" b="1" dirty="0" smtClean="0">
                <a:ln w="38100">
                  <a:solidFill>
                    <a:srgbClr val="000000"/>
                  </a:solidFill>
                </a:ln>
                <a:solidFill>
                  <a:schemeClr val="tx1"/>
                </a:solidFill>
                <a:effectLst>
                  <a:outerShdw blurRad="38100" dist="38100" dir="2700000" algn="tl">
                    <a:srgbClr val="000000">
                      <a:alpha val="43137"/>
                    </a:srgbClr>
                  </a:outerShdw>
                </a:effectLst>
                <a:cs typeface="B Jadid" pitchFamily="2" charset="-78"/>
              </a:rPr>
              <a:t>اسپیرومتری</a:t>
            </a:r>
          </a:p>
        </p:txBody>
      </p:sp>
      <p:sp>
        <p:nvSpPr>
          <p:cNvPr id="4" name="TextBox 3"/>
          <p:cNvSpPr txBox="1"/>
          <p:nvPr/>
        </p:nvSpPr>
        <p:spPr>
          <a:xfrm>
            <a:off x="1066800" y="1658371"/>
            <a:ext cx="6668069" cy="646331"/>
          </a:xfrm>
          <a:prstGeom prst="rect">
            <a:avLst/>
          </a:prstGeom>
          <a:noFill/>
        </p:spPr>
        <p:txBody>
          <a:bodyPr wrap="square" rtlCol="0">
            <a:spAutoFit/>
          </a:bodyPr>
          <a:lstStyle/>
          <a:p>
            <a:r>
              <a:rPr lang="fa-IR" sz="3600" b="1" dirty="0" smtClean="0">
                <a:ln w="12700">
                  <a:solidFill>
                    <a:srgbClr val="000000"/>
                  </a:solidFill>
                </a:ln>
                <a:effectLst>
                  <a:outerShdw blurRad="38100" dist="38100" dir="2700000" algn="tl">
                    <a:srgbClr val="000000">
                      <a:alpha val="43137"/>
                    </a:srgbClr>
                  </a:outerShdw>
                </a:effectLst>
                <a:latin typeface="+mn-lt"/>
                <a:cs typeface="B Roya" pitchFamily="2" charset="-78"/>
              </a:rPr>
              <a:t>معیارهای پذیرش و تکرارپذیری</a:t>
            </a:r>
            <a:endParaRPr lang="en-US" sz="3600" b="1" dirty="0">
              <a:ln w="12700">
                <a:solidFill>
                  <a:srgbClr val="000000"/>
                </a:solidFill>
              </a:ln>
              <a:effectLst>
                <a:outerShdw blurRad="38100" dist="38100" dir="2700000" algn="tl">
                  <a:srgbClr val="000000">
                    <a:alpha val="43137"/>
                  </a:srgbClr>
                </a:outerShdw>
              </a:effectLst>
              <a:latin typeface="+mn-lt"/>
              <a:cs typeface="B Roya" pitchFamily="2" charset="-78"/>
            </a:endParaRPr>
          </a:p>
        </p:txBody>
      </p:sp>
      <p:sp>
        <p:nvSpPr>
          <p:cNvPr id="5" name="TextBox 4"/>
          <p:cNvSpPr txBox="1"/>
          <p:nvPr/>
        </p:nvSpPr>
        <p:spPr>
          <a:xfrm>
            <a:off x="2133600" y="5008728"/>
            <a:ext cx="5068437" cy="1631216"/>
          </a:xfrm>
          <a:prstGeom prst="rect">
            <a:avLst/>
          </a:prstGeom>
          <a:noFill/>
        </p:spPr>
        <p:txBody>
          <a:bodyPr wrap="square" rtlCol="0">
            <a:spAutoFit/>
          </a:bodyPr>
          <a:lstStyle/>
          <a:p>
            <a:r>
              <a:rPr lang="fa-IR" sz="2000" dirty="0" smtClean="0">
                <a:ln w="3175">
                  <a:solidFill>
                    <a:schemeClr val="tx1"/>
                  </a:solidFill>
                </a:ln>
                <a:latin typeface="IranNastaliq" pitchFamily="18" charset="0"/>
                <a:cs typeface="B Koodak" pitchFamily="2" charset="-78"/>
              </a:rPr>
              <a:t>دکتر محمدحسین داوری</a:t>
            </a:r>
          </a:p>
          <a:p>
            <a:endParaRPr lang="fa-IR" sz="2000" dirty="0" smtClean="0">
              <a:ln w="3175">
                <a:solidFill>
                  <a:schemeClr val="tx1"/>
                </a:solidFill>
              </a:ln>
              <a:latin typeface="IranNastaliq" pitchFamily="18" charset="0"/>
              <a:cs typeface="B Koodak" pitchFamily="2" charset="-78"/>
            </a:endParaRPr>
          </a:p>
          <a:p>
            <a:r>
              <a:rPr lang="fa-IR" sz="2000" dirty="0" smtClean="0">
                <a:ln w="3175">
                  <a:solidFill>
                    <a:schemeClr val="tx1"/>
                  </a:solidFill>
                </a:ln>
                <a:latin typeface="IranNastaliq" pitchFamily="18" charset="0"/>
                <a:cs typeface="B Koodak" pitchFamily="2" charset="-78"/>
              </a:rPr>
              <a:t>متخصص طب کار و عضو هیات علمی</a:t>
            </a:r>
          </a:p>
          <a:p>
            <a:r>
              <a:rPr lang="fa-IR" sz="2000" dirty="0">
                <a:ln w="3175">
                  <a:solidFill>
                    <a:schemeClr val="tx1"/>
                  </a:solidFill>
                </a:ln>
                <a:latin typeface="IranNastaliq" pitchFamily="18" charset="0"/>
                <a:cs typeface="B Koodak" pitchFamily="2" charset="-78"/>
              </a:rPr>
              <a:t>دانشگاه علوم پزشکی شهید صدوقی یزد</a:t>
            </a:r>
            <a:endParaRPr lang="en-US" sz="2000" dirty="0">
              <a:ln w="3175">
                <a:solidFill>
                  <a:schemeClr val="tx1"/>
                </a:solidFill>
              </a:ln>
              <a:latin typeface="IranNastaliq" pitchFamily="18" charset="0"/>
              <a:cs typeface="B Koodak" pitchFamily="2" charset="-78"/>
            </a:endParaRPr>
          </a:p>
          <a:p>
            <a:r>
              <a:rPr lang="fa-IR" sz="2000" dirty="0" smtClean="0">
                <a:ln w="3175">
                  <a:solidFill>
                    <a:schemeClr val="tx1"/>
                  </a:solidFill>
                </a:ln>
                <a:latin typeface="IranNastaliq" pitchFamily="18" charset="0"/>
                <a:cs typeface="B Koodak" pitchFamily="2" charset="-78"/>
              </a:rPr>
              <a:t>مسئول گروه طب کار معاونت بهداشتی</a:t>
            </a: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9080" y="152400"/>
            <a:ext cx="1033920" cy="838200"/>
          </a:xfrm>
          <a:prstGeom prst="rect">
            <a:avLst/>
          </a:prstGeom>
          <a:noFill/>
          <a:effectLst>
            <a:glow rad="139700">
              <a:schemeClr val="accent3">
                <a:satMod val="175000"/>
                <a:alpha val="40000"/>
              </a:schemeClr>
            </a:glow>
          </a:effectLst>
        </p:spPr>
      </p:pic>
    </p:spTree>
    <p:extLst>
      <p:ext uri="{BB962C8B-B14F-4D97-AF65-F5344CB8AC3E}">
        <p14:creationId xmlns:p14="http://schemas.microsoft.com/office/powerpoint/2010/main" val="3602036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r" rtl="1"/>
            <a:r>
              <a:rPr lang="fa-IR" dirty="0" smtClean="0">
                <a:solidFill>
                  <a:srgbClr val="000000"/>
                </a:solidFill>
                <a:cs typeface="B Titr" pitchFamily="2" charset="-78"/>
              </a:rPr>
              <a:t>اسپیرومتری</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algn="just" rtl="1"/>
            <a:r>
              <a:rPr lang="fa-IR" dirty="0" smtClean="0">
                <a:solidFill>
                  <a:srgbClr val="000000"/>
                </a:solidFill>
                <a:cs typeface="B Nazanin" pitchFamily="2" charset="-78"/>
              </a:rPr>
              <a:t>یکی از تستهای عملکرد ریه</a:t>
            </a:r>
          </a:p>
          <a:p>
            <a:pPr algn="just" rtl="1"/>
            <a:r>
              <a:rPr lang="fa-IR" dirty="0" smtClean="0">
                <a:solidFill>
                  <a:srgbClr val="000000"/>
                </a:solidFill>
                <a:cs typeface="B Nazanin" pitchFamily="2" charset="-78"/>
              </a:rPr>
              <a:t>میزان حجم جابه جا شده طی دم و بازدم در واحدزمان</a:t>
            </a:r>
          </a:p>
          <a:p>
            <a:pPr algn="just" rtl="1"/>
            <a:r>
              <a:rPr lang="fa-IR" dirty="0" smtClean="0">
                <a:solidFill>
                  <a:srgbClr val="000000"/>
                </a:solidFill>
                <a:cs typeface="B Nazanin" pitchFamily="2" charset="-78"/>
              </a:rPr>
              <a:t>تستی غیر تهاجمی</a:t>
            </a:r>
          </a:p>
          <a:p>
            <a:pPr algn="just" rtl="1"/>
            <a:r>
              <a:rPr lang="fa-IR" dirty="0" smtClean="0">
                <a:solidFill>
                  <a:srgbClr val="000000"/>
                </a:solidFill>
                <a:cs typeface="B Nazanin" pitchFamily="2" charset="-78"/>
              </a:rPr>
              <a:t>ساده، در دسترس و مقرون به صرفه</a:t>
            </a:r>
          </a:p>
          <a:p>
            <a:pPr algn="just" rtl="1"/>
            <a:r>
              <a:rPr lang="fa-IR" dirty="0" smtClean="0">
                <a:solidFill>
                  <a:srgbClr val="000000"/>
                </a:solidFill>
                <a:cs typeface="B Nazanin" pitchFamily="2" charset="-78"/>
              </a:rPr>
              <a:t>تشخیصی نیست</a:t>
            </a:r>
          </a:p>
          <a:p>
            <a:pPr algn="just" rtl="1"/>
            <a:r>
              <a:rPr lang="fa-IR" dirty="0" smtClean="0">
                <a:solidFill>
                  <a:srgbClr val="000000"/>
                </a:solidFill>
                <a:cs typeface="B Nazanin" pitchFamily="2" charset="-78"/>
              </a:rPr>
              <a:t> فقط در کنار شرح حال، معاینه و سایر روشها به تشخیص کمک میکند</a:t>
            </a:r>
          </a:p>
        </p:txBody>
      </p:sp>
    </p:spTree>
    <p:extLst>
      <p:ext uri="{BB962C8B-B14F-4D97-AF65-F5344CB8AC3E}">
        <p14:creationId xmlns:p14="http://schemas.microsoft.com/office/powerpoint/2010/main" val="3144504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r" rtl="1"/>
            <a:endParaRPr lang="en-US" dirty="0">
              <a:solidFill>
                <a:srgbClr val="000000"/>
              </a:solidFill>
              <a:cs typeface="B Titr" pitchFamily="2" charset="-78"/>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412699828"/>
              </p:ext>
            </p:extLst>
          </p:nvPr>
        </p:nvGraphicFramePr>
        <p:xfrm>
          <a:off x="304800" y="914400"/>
          <a:ext cx="6934200" cy="5067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71982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r" rtl="1"/>
            <a:r>
              <a:rPr lang="fa-IR" dirty="0" smtClean="0">
                <a:solidFill>
                  <a:srgbClr val="000000"/>
                </a:solidFill>
                <a:cs typeface="B Titr" pitchFamily="2" charset="-78"/>
              </a:rPr>
              <a:t>کاربرد ها:</a:t>
            </a:r>
            <a:endParaRPr lang="en-US" dirty="0">
              <a:solidFill>
                <a:srgbClr val="000000"/>
              </a:solidFill>
              <a:cs typeface="B Titr" pitchFamily="2" charset="-78"/>
            </a:endParaRPr>
          </a:p>
        </p:txBody>
      </p:sp>
      <p:pic>
        <p:nvPicPr>
          <p:cNvPr id="348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52400"/>
            <a:ext cx="2882932"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1. اهداف تشخیصی:</a:t>
            </a:r>
          </a:p>
          <a:p>
            <a:pPr algn="just" rtl="1"/>
            <a:r>
              <a:rPr lang="fa-IR" sz="2400" dirty="0" smtClean="0">
                <a:solidFill>
                  <a:srgbClr val="000000"/>
                </a:solidFill>
                <a:cs typeface="B Nazanin" pitchFamily="2" charset="-78"/>
              </a:rPr>
              <a:t>یک روش مکمل در کنار شرح حال و معاینه و سایر روشها (گرافی قفسه سینه و سی تی اسکن) در بیمار با سرفه، تنگی نفس و یا ویز</a:t>
            </a:r>
          </a:p>
          <a:p>
            <a:pPr algn="just" rtl="1"/>
            <a:r>
              <a:rPr lang="fa-IR" sz="2400" dirty="0" smtClean="0">
                <a:solidFill>
                  <a:srgbClr val="000000"/>
                </a:solidFill>
                <a:cs typeface="B Nazanin" pitchFamily="2" charset="-78"/>
              </a:rPr>
              <a:t>تعیین تاثیر بیماری ریوی بر عملکرد ریه</a:t>
            </a:r>
          </a:p>
          <a:p>
            <a:pPr algn="just" rtl="1"/>
            <a:r>
              <a:rPr lang="fa-IR" sz="2400" dirty="0" smtClean="0">
                <a:solidFill>
                  <a:srgbClr val="000000"/>
                </a:solidFill>
                <a:cs typeface="B Nazanin" pitchFamily="2" charset="-78"/>
              </a:rPr>
              <a:t>غربالگری افراد در معرض خطر بیماریهای  تنفسی (افراد سیگاری به ویژه افراد بالای 40 سال که روزی یک پاکت مصرف سیگار دارند، پایه و هر 1-5 سال)</a:t>
            </a:r>
          </a:p>
          <a:p>
            <a:pPr algn="just" rtl="1"/>
            <a:r>
              <a:rPr lang="fa-IR" sz="2400" dirty="0" smtClean="0">
                <a:solidFill>
                  <a:srgbClr val="000000"/>
                </a:solidFill>
                <a:cs typeface="B Nazanin" pitchFamily="2" charset="-78"/>
              </a:rPr>
              <a:t>قبل از عمل جراحی (تعیین خطر، تعیین مراقبتهای بعد از عمل)</a:t>
            </a:r>
          </a:p>
          <a:p>
            <a:pPr marL="0" indent="0" algn="just" rtl="1">
              <a:buNone/>
            </a:pPr>
            <a:r>
              <a:rPr lang="fa-IR" b="1" dirty="0">
                <a:solidFill>
                  <a:srgbClr val="000000"/>
                </a:solidFill>
                <a:cs typeface="B Nazanin" pitchFamily="2" charset="-78"/>
              </a:rPr>
              <a:t>2. ارزیابی و پاسخ به درمان:</a:t>
            </a:r>
          </a:p>
          <a:p>
            <a:pPr algn="just" rtl="1"/>
            <a:r>
              <a:rPr lang="fa-IR" sz="2400" dirty="0" smtClean="0">
                <a:solidFill>
                  <a:srgbClr val="000000"/>
                </a:solidFill>
                <a:cs typeface="B Nazanin" pitchFamily="2" charset="-78"/>
              </a:rPr>
              <a:t>درمان با داروهای برونکودیلاتور</a:t>
            </a:r>
          </a:p>
          <a:p>
            <a:pPr algn="just" rtl="1"/>
            <a:r>
              <a:rPr lang="fa-IR" sz="2400" dirty="0" smtClean="0">
                <a:solidFill>
                  <a:srgbClr val="000000"/>
                </a:solidFill>
                <a:cs typeface="B Nazanin" pitchFamily="2" charset="-78"/>
              </a:rPr>
              <a:t>درمان با استروییدها در آسم، بیماریهای بینابینی ریه و </a:t>
            </a:r>
            <a:r>
              <a:rPr lang="en-US" sz="2400" dirty="0" smtClean="0">
                <a:solidFill>
                  <a:srgbClr val="000000"/>
                </a:solidFill>
                <a:cs typeface="B Nazanin" pitchFamily="2" charset="-78"/>
              </a:rPr>
              <a:t>COPD</a:t>
            </a:r>
            <a:endParaRPr lang="fa-IR" sz="2400" dirty="0" smtClean="0">
              <a:solidFill>
                <a:srgbClr val="000000"/>
              </a:solidFill>
              <a:cs typeface="B Nazanin" pitchFamily="2" charset="-78"/>
            </a:endParaRPr>
          </a:p>
          <a:p>
            <a:pPr algn="just" rtl="1"/>
            <a:endParaRPr lang="fa-IR" sz="2400" dirty="0" smtClean="0">
              <a:solidFill>
                <a:srgbClr val="000000"/>
              </a:solidFill>
              <a:cs typeface="B Nazanin" pitchFamily="2" charset="-78"/>
            </a:endParaRPr>
          </a:p>
        </p:txBody>
      </p:sp>
    </p:spTree>
    <p:extLst>
      <p:ext uri="{BB962C8B-B14F-4D97-AF65-F5344CB8AC3E}">
        <p14:creationId xmlns:p14="http://schemas.microsoft.com/office/powerpoint/2010/main" val="4111605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304800" y="228601"/>
            <a:ext cx="6934200" cy="6477000"/>
          </a:xfrm>
        </p:spPr>
        <p:txBody>
          <a:bodyPr/>
          <a:lstStyle/>
          <a:p>
            <a:pPr marL="0" indent="0" algn="just" rtl="1">
              <a:lnSpc>
                <a:spcPct val="150000"/>
              </a:lnSpc>
              <a:buNone/>
            </a:pPr>
            <a:r>
              <a:rPr lang="fa-IR" b="1" dirty="0" smtClean="0">
                <a:solidFill>
                  <a:srgbClr val="000000"/>
                </a:solidFill>
                <a:cs typeface="B Nazanin" pitchFamily="2" charset="-78"/>
              </a:rPr>
              <a:t>3. ارزیابی و تعیین میزان نقص عضو و ناتوانی</a:t>
            </a:r>
          </a:p>
          <a:p>
            <a:pPr lvl="1" algn="just" rtl="1">
              <a:lnSpc>
                <a:spcPct val="150000"/>
              </a:lnSpc>
            </a:pPr>
            <a:r>
              <a:rPr lang="fa-IR" dirty="0" smtClean="0">
                <a:solidFill>
                  <a:srgbClr val="000000"/>
                </a:solidFill>
                <a:cs typeface="B Nazanin" pitchFamily="2" charset="-78"/>
              </a:rPr>
              <a:t>اهداف بیمه ای</a:t>
            </a:r>
          </a:p>
          <a:p>
            <a:pPr lvl="1" algn="just" rtl="1">
              <a:lnSpc>
                <a:spcPct val="150000"/>
              </a:lnSpc>
            </a:pPr>
            <a:r>
              <a:rPr lang="fa-IR" dirty="0" smtClean="0">
                <a:solidFill>
                  <a:srgbClr val="000000"/>
                </a:solidFill>
                <a:cs typeface="B Nazanin" pitchFamily="2" charset="-78"/>
              </a:rPr>
              <a:t>اهداف قانونی</a:t>
            </a:r>
          </a:p>
          <a:p>
            <a:pPr lvl="1" algn="just" rtl="1">
              <a:lnSpc>
                <a:spcPct val="150000"/>
              </a:lnSpc>
            </a:pPr>
            <a:r>
              <a:rPr lang="fa-IR" dirty="0" smtClean="0">
                <a:solidFill>
                  <a:srgbClr val="000000"/>
                </a:solidFill>
                <a:cs typeface="B Nazanin" pitchFamily="2" charset="-78"/>
              </a:rPr>
              <a:t>اهداف بازتوانی</a:t>
            </a:r>
          </a:p>
          <a:p>
            <a:pPr marL="0" indent="0" algn="just" rtl="1">
              <a:lnSpc>
                <a:spcPct val="150000"/>
              </a:lnSpc>
              <a:buNone/>
            </a:pPr>
            <a:r>
              <a:rPr lang="fa-IR" b="1" dirty="0" smtClean="0">
                <a:solidFill>
                  <a:srgbClr val="000000"/>
                </a:solidFill>
                <a:cs typeface="B Nazanin" pitchFamily="2" charset="-78"/>
              </a:rPr>
              <a:t>4. </a:t>
            </a:r>
            <a:r>
              <a:rPr lang="fa-IR" dirty="0" smtClean="0">
                <a:solidFill>
                  <a:srgbClr val="000000"/>
                </a:solidFill>
                <a:cs typeface="B Nazanin" pitchFamily="2" charset="-78"/>
              </a:rPr>
              <a:t>طبقه بندی </a:t>
            </a:r>
            <a:r>
              <a:rPr lang="fa-IR" b="1" dirty="0" smtClean="0">
                <a:solidFill>
                  <a:srgbClr val="000000"/>
                </a:solidFill>
                <a:cs typeface="B Nazanin" pitchFamily="2" charset="-78"/>
              </a:rPr>
              <a:t>شدت</a:t>
            </a:r>
            <a:r>
              <a:rPr lang="fa-IR" dirty="0" smtClean="0">
                <a:solidFill>
                  <a:srgbClr val="000000"/>
                </a:solidFill>
                <a:cs typeface="B Nazanin" pitchFamily="2" charset="-78"/>
              </a:rPr>
              <a:t> آسیب در </a:t>
            </a:r>
            <a:r>
              <a:rPr lang="fa-IR" b="1" dirty="0" smtClean="0">
                <a:solidFill>
                  <a:srgbClr val="000000"/>
                </a:solidFill>
                <a:cs typeface="B Nazanin" pitchFamily="2" charset="-78"/>
              </a:rPr>
              <a:t>بیماریهای</a:t>
            </a:r>
            <a:r>
              <a:rPr lang="fa-IR" dirty="0" smtClean="0">
                <a:solidFill>
                  <a:srgbClr val="000000"/>
                </a:solidFill>
                <a:cs typeface="B Nazanin" pitchFamily="2" charset="-78"/>
              </a:rPr>
              <a:t> تحدیدی و انسدادی ریه</a:t>
            </a:r>
          </a:p>
          <a:p>
            <a:pPr marL="0" indent="0" algn="just" rtl="1">
              <a:lnSpc>
                <a:spcPct val="150000"/>
              </a:lnSpc>
              <a:buNone/>
            </a:pPr>
            <a:r>
              <a:rPr lang="fa-IR" b="1" dirty="0" smtClean="0">
                <a:solidFill>
                  <a:srgbClr val="000000"/>
                </a:solidFill>
                <a:cs typeface="B Nazanin" pitchFamily="2" charset="-78"/>
              </a:rPr>
              <a:t>5. </a:t>
            </a:r>
            <a:r>
              <a:rPr lang="fa-IR" dirty="0" smtClean="0">
                <a:solidFill>
                  <a:srgbClr val="000000"/>
                </a:solidFill>
                <a:cs typeface="B Nazanin" pitchFamily="2" charset="-78"/>
              </a:rPr>
              <a:t>مانیتورینگ </a:t>
            </a:r>
            <a:r>
              <a:rPr lang="fa-IR" b="1" dirty="0" smtClean="0">
                <a:solidFill>
                  <a:srgbClr val="000000"/>
                </a:solidFill>
                <a:cs typeface="B Nazanin" pitchFamily="2" charset="-78"/>
              </a:rPr>
              <a:t>پیشرفت</a:t>
            </a:r>
            <a:r>
              <a:rPr lang="fa-IR" dirty="0" smtClean="0">
                <a:solidFill>
                  <a:srgbClr val="000000"/>
                </a:solidFill>
                <a:cs typeface="B Nazanin" pitchFamily="2" charset="-78"/>
              </a:rPr>
              <a:t> بیماری</a:t>
            </a:r>
          </a:p>
          <a:p>
            <a:pPr algn="just" rtl="1">
              <a:lnSpc>
                <a:spcPct val="150000"/>
              </a:lnSpc>
            </a:pPr>
            <a:endParaRPr lang="fa-IR" dirty="0" smtClean="0">
              <a:solidFill>
                <a:srgbClr val="000000"/>
              </a:solidFill>
              <a:cs typeface="B Nazanin" pitchFamily="2" charset="-78"/>
            </a:endParaRPr>
          </a:p>
        </p:txBody>
      </p:sp>
      <p:pic>
        <p:nvPicPr>
          <p:cNvPr id="307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419600"/>
            <a:ext cx="19812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7006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l"/>
            <a:r>
              <a:rPr lang="en-US" sz="3200" dirty="0" err="1">
                <a:solidFill>
                  <a:srgbClr val="000000"/>
                </a:solidFill>
              </a:rPr>
              <a:t>Spirometry</a:t>
            </a:r>
            <a:r>
              <a:rPr lang="en-US" sz="3200" dirty="0">
                <a:solidFill>
                  <a:srgbClr val="000000"/>
                </a:solidFill>
              </a:rPr>
              <a:t> as a screening method</a:t>
            </a:r>
            <a:endParaRPr lang="en-US" sz="3200"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lvl="0">
              <a:buClr>
                <a:srgbClr val="666600"/>
              </a:buClr>
              <a:buSzPct val="75000"/>
              <a:buFont typeface="Wingdings" pitchFamily="2" charset="2"/>
              <a:buChar char="p"/>
            </a:pPr>
            <a:r>
              <a:rPr lang="en-US" sz="2400" dirty="0">
                <a:solidFill>
                  <a:schemeClr val="bg2"/>
                </a:solidFill>
                <a:latin typeface="Verdana"/>
                <a:cs typeface="Arial"/>
              </a:rPr>
              <a:t>Primary prevention</a:t>
            </a:r>
          </a:p>
          <a:p>
            <a:pPr lvl="1">
              <a:buClr>
                <a:srgbClr val="999900"/>
              </a:buClr>
              <a:buSzPct val="75000"/>
              <a:buFont typeface="Wingdings" pitchFamily="2" charset="2"/>
              <a:buChar char="n"/>
            </a:pPr>
            <a:r>
              <a:rPr lang="en-US" sz="2000" dirty="0">
                <a:solidFill>
                  <a:srgbClr val="000000"/>
                </a:solidFill>
                <a:latin typeface="Verdana"/>
                <a:cs typeface="Arial"/>
              </a:rPr>
              <a:t>Pre-placement and fitness-for-duty examinations </a:t>
            </a:r>
          </a:p>
          <a:p>
            <a:pPr lvl="2">
              <a:buClr>
                <a:srgbClr val="99CC00"/>
              </a:buClr>
              <a:buSzPct val="65000"/>
              <a:buFont typeface="Wingdings" pitchFamily="2" charset="2"/>
              <a:buChar char="p"/>
            </a:pPr>
            <a:r>
              <a:rPr lang="en-US" sz="1800" dirty="0">
                <a:solidFill>
                  <a:srgbClr val="000000"/>
                </a:solidFill>
                <a:latin typeface="Verdana"/>
                <a:cs typeface="Arial"/>
              </a:rPr>
              <a:t>Physical demands of a job (heavy manual labor, fire fighting);</a:t>
            </a:r>
          </a:p>
          <a:p>
            <a:pPr lvl="2">
              <a:buClr>
                <a:srgbClr val="99CC00"/>
              </a:buClr>
              <a:buSzPct val="65000"/>
              <a:buFont typeface="Wingdings" pitchFamily="2" charset="2"/>
              <a:buChar char="p"/>
            </a:pPr>
            <a:r>
              <a:rPr lang="en-US" sz="1800" dirty="0">
                <a:solidFill>
                  <a:srgbClr val="000000"/>
                </a:solidFill>
                <a:latin typeface="Verdana"/>
                <a:cs typeface="Arial"/>
              </a:rPr>
              <a:t>Characteristics of </a:t>
            </a:r>
            <a:r>
              <a:rPr lang="en-US" sz="1800" dirty="0" smtClean="0">
                <a:solidFill>
                  <a:srgbClr val="000000"/>
                </a:solidFill>
                <a:latin typeface="Verdana"/>
                <a:cs typeface="Arial"/>
              </a:rPr>
              <a:t>respirato</a:t>
            </a:r>
            <a:r>
              <a:rPr lang="en-US" sz="1800" dirty="0">
                <a:solidFill>
                  <a:srgbClr val="000000"/>
                </a:solidFill>
                <a:latin typeface="Verdana"/>
                <a:cs typeface="Arial"/>
              </a:rPr>
              <a:t>r</a:t>
            </a:r>
            <a:r>
              <a:rPr lang="en-US" sz="1800" dirty="0" smtClean="0">
                <a:solidFill>
                  <a:srgbClr val="000000"/>
                </a:solidFill>
                <a:latin typeface="Verdana"/>
                <a:cs typeface="Arial"/>
              </a:rPr>
              <a:t> </a:t>
            </a:r>
            <a:r>
              <a:rPr lang="en-US" sz="1800" dirty="0">
                <a:solidFill>
                  <a:srgbClr val="000000"/>
                </a:solidFill>
                <a:latin typeface="Verdana"/>
                <a:cs typeface="Arial"/>
              </a:rPr>
              <a:t>use (prolonged use of negative-pressure mask under conditions of heavy physical exertion and/or heat stress - not required by OSHA);</a:t>
            </a:r>
          </a:p>
          <a:p>
            <a:pPr lvl="2">
              <a:buClr>
                <a:srgbClr val="99CC00"/>
              </a:buClr>
              <a:buSzPct val="65000"/>
              <a:buFont typeface="Wingdings" pitchFamily="2" charset="2"/>
              <a:buChar char="p"/>
            </a:pPr>
            <a:r>
              <a:rPr lang="en-US" sz="1800" dirty="0">
                <a:solidFill>
                  <a:srgbClr val="000000"/>
                </a:solidFill>
                <a:latin typeface="Verdana"/>
                <a:cs typeface="Arial"/>
              </a:rPr>
              <a:t>Research and monitoring of health status in groups of workers. </a:t>
            </a:r>
            <a:endParaRPr lang="en-US" sz="1800" dirty="0" smtClean="0">
              <a:solidFill>
                <a:srgbClr val="000000"/>
              </a:solidFill>
              <a:latin typeface="Verdana"/>
              <a:cs typeface="Arial"/>
            </a:endParaRPr>
          </a:p>
          <a:p>
            <a:pPr lvl="1">
              <a:buClr>
                <a:srgbClr val="99CC00"/>
              </a:buClr>
              <a:buSzPct val="65000"/>
              <a:buFont typeface="Wingdings" pitchFamily="2" charset="2"/>
              <a:buChar char="p"/>
            </a:pPr>
            <a:r>
              <a:rPr lang="en-US" sz="2200" dirty="0" smtClean="0">
                <a:solidFill>
                  <a:srgbClr val="000000"/>
                </a:solidFill>
                <a:latin typeface="Verdana"/>
                <a:cs typeface="Arial"/>
              </a:rPr>
              <a:t>General population:</a:t>
            </a:r>
          </a:p>
          <a:p>
            <a:pPr lvl="2">
              <a:buClr>
                <a:srgbClr val="99CC00"/>
              </a:buClr>
              <a:buSzPct val="65000"/>
              <a:buFont typeface="Wingdings" pitchFamily="2" charset="2"/>
              <a:buChar char="p"/>
            </a:pPr>
            <a:r>
              <a:rPr lang="en-US" sz="1800" dirty="0" smtClean="0">
                <a:solidFill>
                  <a:srgbClr val="000000"/>
                </a:solidFill>
                <a:latin typeface="Verdana"/>
                <a:cs typeface="Arial"/>
              </a:rPr>
              <a:t>People with20-25 </a:t>
            </a:r>
            <a:r>
              <a:rPr lang="en-US" sz="1800" dirty="0" err="1" smtClean="0">
                <a:solidFill>
                  <a:srgbClr val="000000"/>
                </a:solidFill>
                <a:latin typeface="Verdana"/>
                <a:cs typeface="Arial"/>
              </a:rPr>
              <a:t>yr</a:t>
            </a:r>
            <a:r>
              <a:rPr lang="en-US" sz="1800" dirty="0" smtClean="0">
                <a:solidFill>
                  <a:srgbClr val="000000"/>
                </a:solidFill>
                <a:latin typeface="Verdana"/>
                <a:cs typeface="Arial"/>
              </a:rPr>
              <a:t> </a:t>
            </a:r>
          </a:p>
          <a:p>
            <a:pPr lvl="2">
              <a:buClr>
                <a:srgbClr val="99CC00"/>
              </a:buClr>
              <a:buSzPct val="65000"/>
              <a:buFont typeface="Wingdings" pitchFamily="2" charset="2"/>
              <a:buChar char="p"/>
            </a:pPr>
            <a:r>
              <a:rPr lang="en-US" sz="1800" dirty="0" smtClean="0">
                <a:solidFill>
                  <a:srgbClr val="000000"/>
                </a:solidFill>
                <a:latin typeface="Verdana"/>
                <a:cs typeface="Arial"/>
              </a:rPr>
              <a:t>Every 1-5 </a:t>
            </a:r>
            <a:r>
              <a:rPr lang="en-US" sz="1800" dirty="0" err="1" smtClean="0">
                <a:solidFill>
                  <a:srgbClr val="000000"/>
                </a:solidFill>
                <a:latin typeface="Verdana"/>
                <a:cs typeface="Arial"/>
              </a:rPr>
              <a:t>yr</a:t>
            </a:r>
            <a:r>
              <a:rPr lang="en-US" sz="1800" dirty="0" smtClean="0">
                <a:solidFill>
                  <a:srgbClr val="000000"/>
                </a:solidFill>
                <a:latin typeface="Verdana"/>
                <a:cs typeface="Arial"/>
              </a:rPr>
              <a:t> in smoker</a:t>
            </a:r>
          </a:p>
          <a:p>
            <a:pPr lvl="2">
              <a:buClr>
                <a:srgbClr val="99CC00"/>
              </a:buClr>
              <a:buSzPct val="65000"/>
              <a:buFont typeface="Wingdings" pitchFamily="2" charset="2"/>
              <a:buChar char="p"/>
            </a:pPr>
            <a:r>
              <a:rPr lang="en-US" sz="1800" dirty="0" smtClean="0">
                <a:solidFill>
                  <a:srgbClr val="000000"/>
                </a:solidFill>
                <a:latin typeface="Verdana"/>
                <a:cs typeface="Arial"/>
              </a:rPr>
              <a:t>Over 40 </a:t>
            </a:r>
            <a:r>
              <a:rPr lang="en-US" sz="1800" dirty="0" err="1" smtClean="0">
                <a:solidFill>
                  <a:srgbClr val="000000"/>
                </a:solidFill>
                <a:latin typeface="Verdana"/>
                <a:cs typeface="Arial"/>
              </a:rPr>
              <a:t>yr</a:t>
            </a:r>
            <a:r>
              <a:rPr lang="en-US" sz="1800" dirty="0" smtClean="0">
                <a:solidFill>
                  <a:srgbClr val="000000"/>
                </a:solidFill>
                <a:latin typeface="Verdana"/>
                <a:cs typeface="Arial"/>
              </a:rPr>
              <a:t> smoker &amp; 1 p/y: annually</a:t>
            </a:r>
            <a:endParaRPr lang="en-US" sz="1800" dirty="0">
              <a:solidFill>
                <a:srgbClr val="000000"/>
              </a:solidFill>
              <a:latin typeface="Verdana"/>
              <a:cs typeface="Arial"/>
            </a:endParaRPr>
          </a:p>
          <a:p>
            <a:pPr algn="just" rtl="1">
              <a:lnSpc>
                <a:spcPct val="150000"/>
              </a:lnSpc>
            </a:pPr>
            <a:endParaRPr lang="fa-IR" dirty="0" smtClean="0">
              <a:solidFill>
                <a:srgbClr val="000000"/>
              </a:solidFill>
              <a:cs typeface="B Nazanin" pitchFamily="2" charset="-78"/>
            </a:endParaRPr>
          </a:p>
        </p:txBody>
      </p:sp>
      <p:pic>
        <p:nvPicPr>
          <p:cNvPr id="337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094096"/>
            <a:ext cx="1416855"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082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algn="just" rtl="1">
              <a:lnSpc>
                <a:spcPct val="150000"/>
              </a:lnSpc>
            </a:pPr>
            <a:endParaRPr lang="fa-IR" dirty="0" smtClean="0">
              <a:solidFill>
                <a:srgbClr val="000000"/>
              </a:solidFill>
              <a:cs typeface="B Nazanin" pitchFamily="2" charset="-78"/>
            </a:endParaRPr>
          </a:p>
        </p:txBody>
      </p:sp>
      <p:pic>
        <p:nvPicPr>
          <p:cNvPr id="296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951283"/>
            <a:ext cx="6396037" cy="4993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189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304800" y="457201"/>
            <a:ext cx="6934200" cy="6248400"/>
          </a:xfrm>
        </p:spPr>
        <p:txBody>
          <a:bodyPr/>
          <a:lstStyle/>
          <a:p>
            <a:pPr lvl="0">
              <a:lnSpc>
                <a:spcPct val="90000"/>
              </a:lnSpc>
              <a:buClr>
                <a:srgbClr val="666600"/>
              </a:buClr>
              <a:buSzPct val="75000"/>
              <a:buFont typeface="Wingdings" pitchFamily="2" charset="2"/>
              <a:buChar char="p"/>
            </a:pPr>
            <a:r>
              <a:rPr lang="en-US" sz="2800" dirty="0" smtClean="0">
                <a:solidFill>
                  <a:schemeClr val="bg2"/>
                </a:solidFill>
                <a:latin typeface="Verdana"/>
                <a:cs typeface="Arial"/>
              </a:rPr>
              <a:t>Occupational screening</a:t>
            </a:r>
          </a:p>
          <a:p>
            <a:pPr marL="0" lvl="0" indent="0">
              <a:lnSpc>
                <a:spcPct val="90000"/>
              </a:lnSpc>
              <a:buClr>
                <a:srgbClr val="666600"/>
              </a:buClr>
              <a:buSzPct val="75000"/>
              <a:buNone/>
            </a:pPr>
            <a:r>
              <a:rPr lang="en-US" sz="2800" dirty="0" smtClean="0">
                <a:solidFill>
                  <a:srgbClr val="000000"/>
                </a:solidFill>
                <a:latin typeface="Verdana"/>
                <a:cs typeface="Arial"/>
              </a:rPr>
              <a:t> worker exposed to:</a:t>
            </a:r>
          </a:p>
          <a:p>
            <a:pPr lvl="1">
              <a:lnSpc>
                <a:spcPct val="90000"/>
              </a:lnSpc>
              <a:buClr>
                <a:srgbClr val="666600"/>
              </a:buClr>
              <a:buSzPct val="75000"/>
              <a:buFont typeface="Wingdings" pitchFamily="2" charset="2"/>
              <a:buChar char="p"/>
            </a:pPr>
            <a:r>
              <a:rPr lang="en-US" sz="2400" dirty="0" err="1" smtClean="0">
                <a:solidFill>
                  <a:srgbClr val="000000"/>
                </a:solidFill>
                <a:latin typeface="Verdana"/>
                <a:cs typeface="Arial"/>
              </a:rPr>
              <a:t>Asbestose</a:t>
            </a:r>
            <a:endParaRPr lang="en-US" sz="2400" dirty="0" smtClean="0">
              <a:solidFill>
                <a:srgbClr val="000000"/>
              </a:solidFill>
              <a:latin typeface="Verdana"/>
              <a:cs typeface="Arial"/>
            </a:endParaRPr>
          </a:p>
          <a:p>
            <a:pPr lvl="1">
              <a:lnSpc>
                <a:spcPct val="90000"/>
              </a:lnSpc>
              <a:buClr>
                <a:srgbClr val="666600"/>
              </a:buClr>
              <a:buSzPct val="75000"/>
              <a:buFont typeface="Wingdings" pitchFamily="2" charset="2"/>
              <a:buChar char="p"/>
            </a:pPr>
            <a:r>
              <a:rPr lang="en-US" sz="2400" dirty="0" err="1" smtClean="0">
                <a:solidFill>
                  <a:srgbClr val="000000"/>
                </a:solidFill>
                <a:latin typeface="Verdana"/>
                <a:cs typeface="Arial"/>
              </a:rPr>
              <a:t>Sillis</a:t>
            </a:r>
            <a:endParaRPr lang="en-US" sz="2400" dirty="0" smtClean="0">
              <a:solidFill>
                <a:srgbClr val="000000"/>
              </a:solidFill>
              <a:latin typeface="Verdana"/>
              <a:cs typeface="Arial"/>
            </a:endParaRP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Cadmium</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Cotton</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Coal </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Beryllium</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Talc</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Wood dust</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Grain dust</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Benzene</a:t>
            </a:r>
          </a:p>
          <a:p>
            <a:pPr lvl="1">
              <a:lnSpc>
                <a:spcPct val="90000"/>
              </a:lnSpc>
              <a:buClr>
                <a:srgbClr val="666600"/>
              </a:buClr>
              <a:buSzPct val="75000"/>
              <a:buFont typeface="Wingdings" pitchFamily="2" charset="2"/>
              <a:buChar char="p"/>
            </a:pPr>
            <a:r>
              <a:rPr lang="en-US" sz="2400" dirty="0" smtClean="0">
                <a:solidFill>
                  <a:srgbClr val="000000"/>
                </a:solidFill>
                <a:latin typeface="Verdana"/>
                <a:cs typeface="Arial"/>
              </a:rPr>
              <a:t>Formaldehyde </a:t>
            </a:r>
          </a:p>
          <a:p>
            <a:pPr lvl="0">
              <a:lnSpc>
                <a:spcPct val="90000"/>
              </a:lnSpc>
              <a:buClr>
                <a:srgbClr val="666600"/>
              </a:buClr>
              <a:buSzPct val="75000"/>
              <a:buFont typeface="Wingdings" pitchFamily="2" charset="2"/>
              <a:buChar char="p"/>
            </a:pPr>
            <a:endParaRPr lang="en-US" sz="2800" dirty="0">
              <a:solidFill>
                <a:schemeClr val="bg2"/>
              </a:solidFill>
              <a:latin typeface="Verdana"/>
              <a:cs typeface="Arial"/>
            </a:endParaRPr>
          </a:p>
          <a:p>
            <a:pPr algn="just" rtl="1">
              <a:lnSpc>
                <a:spcPct val="150000"/>
              </a:lnSpc>
            </a:pPr>
            <a:endParaRPr lang="fa-IR" dirty="0" smtClean="0">
              <a:solidFill>
                <a:srgbClr val="000000"/>
              </a:solidFill>
              <a:cs typeface="B Nazanin" pitchFamily="2" charset="-78"/>
            </a:endParaRPr>
          </a:p>
        </p:txBody>
      </p:sp>
      <p:pic>
        <p:nvPicPr>
          <p:cNvPr id="32770" name="Picture 2"/>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505200" y="5029200"/>
            <a:ext cx="3905222" cy="1647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3218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304800" y="1638301"/>
            <a:ext cx="6934200" cy="5067299"/>
          </a:xfrm>
        </p:spPr>
        <p:txBody>
          <a:bodyPr/>
          <a:lstStyle/>
          <a:p>
            <a:pPr lvl="0">
              <a:lnSpc>
                <a:spcPct val="90000"/>
              </a:lnSpc>
              <a:buClr>
                <a:srgbClr val="666600"/>
              </a:buClr>
              <a:buSzPct val="75000"/>
              <a:buFont typeface="Wingdings" pitchFamily="2" charset="2"/>
              <a:buChar char="p"/>
            </a:pPr>
            <a:r>
              <a:rPr lang="en-US" sz="2800" dirty="0">
                <a:solidFill>
                  <a:schemeClr val="bg2"/>
                </a:solidFill>
                <a:latin typeface="Verdana"/>
                <a:cs typeface="Arial"/>
              </a:rPr>
              <a:t>Secondary prevention</a:t>
            </a:r>
          </a:p>
          <a:p>
            <a:pPr lvl="1">
              <a:lnSpc>
                <a:spcPct val="90000"/>
              </a:lnSpc>
              <a:buClr>
                <a:srgbClr val="999900"/>
              </a:buClr>
              <a:buSzPct val="75000"/>
              <a:buFont typeface="Wingdings" pitchFamily="2" charset="2"/>
              <a:buChar char="n"/>
            </a:pPr>
            <a:r>
              <a:rPr lang="en-US" sz="2400" dirty="0">
                <a:solidFill>
                  <a:srgbClr val="000000"/>
                </a:solidFill>
                <a:latin typeface="Verdana"/>
                <a:cs typeface="Arial"/>
              </a:rPr>
              <a:t>Medical surveillance programs </a:t>
            </a:r>
            <a:r>
              <a:rPr lang="en-US" sz="2400" dirty="0">
                <a:solidFill>
                  <a:srgbClr val="000000"/>
                </a:solidFill>
                <a:latin typeface="Arial"/>
                <a:cs typeface="Arial"/>
              </a:rPr>
              <a:t>–</a:t>
            </a:r>
            <a:r>
              <a:rPr lang="en-US" sz="2400" dirty="0">
                <a:solidFill>
                  <a:srgbClr val="000000"/>
                </a:solidFill>
                <a:latin typeface="Verdana"/>
                <a:cs typeface="Arial"/>
              </a:rPr>
              <a:t> </a:t>
            </a:r>
            <a:r>
              <a:rPr lang="en-US" sz="2400" b="1" dirty="0">
                <a:solidFill>
                  <a:srgbClr val="000000"/>
                </a:solidFill>
                <a:latin typeface="Verdana"/>
                <a:cs typeface="Arial"/>
              </a:rPr>
              <a:t>workers at risk </a:t>
            </a:r>
            <a:r>
              <a:rPr lang="en-US" sz="2400" dirty="0">
                <a:solidFill>
                  <a:srgbClr val="000000"/>
                </a:solidFill>
                <a:latin typeface="Verdana"/>
                <a:cs typeface="Arial"/>
              </a:rPr>
              <a:t>of developing </a:t>
            </a:r>
            <a:r>
              <a:rPr lang="en-US" sz="2400" b="1" dirty="0">
                <a:solidFill>
                  <a:srgbClr val="000000"/>
                </a:solidFill>
                <a:latin typeface="Verdana"/>
                <a:cs typeface="Arial"/>
              </a:rPr>
              <a:t>occupationally</a:t>
            </a:r>
            <a:r>
              <a:rPr lang="en-US" sz="2400" dirty="0">
                <a:solidFill>
                  <a:srgbClr val="000000"/>
                </a:solidFill>
                <a:latin typeface="Verdana"/>
                <a:cs typeface="Arial"/>
              </a:rPr>
              <a:t> related </a:t>
            </a:r>
            <a:r>
              <a:rPr lang="en-US" sz="2400" b="1" dirty="0">
                <a:solidFill>
                  <a:srgbClr val="000000"/>
                </a:solidFill>
                <a:latin typeface="Verdana"/>
                <a:cs typeface="Arial"/>
              </a:rPr>
              <a:t>respiratory disorders</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Baseline and periodic evaluations</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Mandated OSHA regulations (asbestos, cadmium, coke oven emissions or cotton dust)</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Local mandated medical surveillance program</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Component of workplace health promotion program</a:t>
            </a:r>
          </a:p>
          <a:p>
            <a:pPr algn="just" rtl="1">
              <a:lnSpc>
                <a:spcPct val="150000"/>
              </a:lnSpc>
            </a:pPr>
            <a:endParaRPr lang="fa-IR" dirty="0" smtClean="0">
              <a:solidFill>
                <a:srgbClr val="000000"/>
              </a:solidFill>
              <a:cs typeface="B Nazanin" pitchFamily="2" charset="-78"/>
            </a:endParaRPr>
          </a:p>
        </p:txBody>
      </p:sp>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l"/>
            <a:r>
              <a:rPr lang="en-US" sz="3200" dirty="0" err="1">
                <a:solidFill>
                  <a:srgbClr val="000000"/>
                </a:solidFill>
              </a:rPr>
              <a:t>Spirometry</a:t>
            </a:r>
            <a:r>
              <a:rPr lang="en-US" sz="3200" dirty="0">
                <a:solidFill>
                  <a:srgbClr val="000000"/>
                </a:solidFill>
              </a:rPr>
              <a:t> as a screening method</a:t>
            </a:r>
            <a:endParaRPr lang="en-US" dirty="0">
              <a:solidFill>
                <a:srgbClr val="000000"/>
              </a:solidFill>
              <a:cs typeface="B Titr" pitchFamily="2" charset="-78"/>
            </a:endParaRPr>
          </a:p>
        </p:txBody>
      </p:sp>
      <p:pic>
        <p:nvPicPr>
          <p:cNvPr id="31746" name="Picture 2"/>
          <p:cNvPicPr>
            <a:picLocks noChangeAspect="1" noChangeArrowheads="1"/>
          </p:cNvPicPr>
          <p:nvPr/>
        </p:nvPicPr>
        <p:blipFill rotWithShape="1">
          <a:blip r:embed="rId4" cstate="print">
            <a:clrChange>
              <a:clrFrom>
                <a:srgbClr val="FBFBFB"/>
              </a:clrFrom>
              <a:clrTo>
                <a:srgbClr val="FBFBFB">
                  <a:alpha val="0"/>
                </a:srgbClr>
              </a:clrTo>
            </a:clrChange>
            <a:extLst>
              <a:ext uri="{28A0092B-C50C-407E-A947-70E740481C1C}">
                <a14:useLocalDpi xmlns:a14="http://schemas.microsoft.com/office/drawing/2010/main" val="0"/>
              </a:ext>
            </a:extLst>
          </a:blip>
          <a:srcRect l="17040" r="11269"/>
          <a:stretch/>
        </p:blipFill>
        <p:spPr bwMode="auto">
          <a:xfrm>
            <a:off x="6019800" y="1066800"/>
            <a:ext cx="1128557" cy="1102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2624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l"/>
            <a:r>
              <a:rPr lang="en-US" sz="3200" dirty="0" err="1">
                <a:solidFill>
                  <a:srgbClr val="000000"/>
                </a:solidFill>
              </a:rPr>
              <a:t>Spirometry</a:t>
            </a:r>
            <a:r>
              <a:rPr lang="en-US" sz="3200" dirty="0">
                <a:solidFill>
                  <a:srgbClr val="000000"/>
                </a:solidFill>
              </a:rPr>
              <a:t> as a screening method</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lvl="0">
              <a:lnSpc>
                <a:spcPct val="90000"/>
              </a:lnSpc>
              <a:buClr>
                <a:srgbClr val="666600"/>
              </a:buClr>
              <a:buSzPct val="75000"/>
              <a:buFont typeface="Wingdings" pitchFamily="2" charset="2"/>
              <a:buChar char="p"/>
            </a:pPr>
            <a:r>
              <a:rPr lang="en-US" sz="2400" dirty="0">
                <a:solidFill>
                  <a:schemeClr val="bg2"/>
                </a:solidFill>
                <a:latin typeface="Verdana"/>
                <a:cs typeface="Arial"/>
              </a:rPr>
              <a:t>Tertiary prevention</a:t>
            </a:r>
          </a:p>
          <a:p>
            <a:pPr lvl="1">
              <a:lnSpc>
                <a:spcPct val="90000"/>
              </a:lnSpc>
              <a:buClr>
                <a:srgbClr val="999900"/>
              </a:buClr>
              <a:buSzPct val="75000"/>
              <a:buFont typeface="Wingdings" pitchFamily="2" charset="2"/>
              <a:buChar char="n"/>
            </a:pPr>
            <a:r>
              <a:rPr lang="en-US" sz="2400" dirty="0">
                <a:solidFill>
                  <a:srgbClr val="000000"/>
                </a:solidFill>
                <a:latin typeface="Verdana"/>
                <a:cs typeface="Arial"/>
              </a:rPr>
              <a:t>Clinical evaluation of </a:t>
            </a:r>
            <a:r>
              <a:rPr lang="en-US" sz="2400" b="1" dirty="0">
                <a:solidFill>
                  <a:srgbClr val="000000"/>
                </a:solidFill>
                <a:latin typeface="Verdana"/>
                <a:cs typeface="Arial"/>
              </a:rPr>
              <a:t>symptomatic individuals</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Restrictive </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Obstructive</a:t>
            </a:r>
          </a:p>
          <a:p>
            <a:pPr lvl="2">
              <a:lnSpc>
                <a:spcPct val="90000"/>
              </a:lnSpc>
              <a:buClr>
                <a:srgbClr val="99CC00"/>
              </a:buClr>
              <a:buSzPct val="65000"/>
              <a:buFont typeface="Wingdings" pitchFamily="2" charset="2"/>
              <a:buChar char="p"/>
            </a:pPr>
            <a:r>
              <a:rPr lang="en-US" sz="2000" dirty="0">
                <a:solidFill>
                  <a:srgbClr val="000000"/>
                </a:solidFill>
                <a:latin typeface="Verdana"/>
                <a:cs typeface="Arial"/>
              </a:rPr>
              <a:t>Combined </a:t>
            </a:r>
            <a:r>
              <a:rPr lang="en-US" sz="2000" dirty="0" err="1">
                <a:solidFill>
                  <a:srgbClr val="000000"/>
                </a:solidFill>
                <a:latin typeface="Verdana"/>
                <a:cs typeface="Arial"/>
              </a:rPr>
              <a:t>ventilatory</a:t>
            </a:r>
            <a:r>
              <a:rPr lang="en-US" sz="2000" dirty="0">
                <a:solidFill>
                  <a:srgbClr val="000000"/>
                </a:solidFill>
                <a:latin typeface="Verdana"/>
                <a:cs typeface="Arial"/>
              </a:rPr>
              <a:t> defects</a:t>
            </a:r>
          </a:p>
          <a:p>
            <a:pPr lvl="1">
              <a:lnSpc>
                <a:spcPct val="90000"/>
              </a:lnSpc>
              <a:buClr>
                <a:srgbClr val="999900"/>
              </a:buClr>
              <a:buSzPct val="75000"/>
              <a:buFont typeface="Wingdings" pitchFamily="2" charset="2"/>
              <a:buChar char="n"/>
            </a:pPr>
            <a:r>
              <a:rPr lang="en-US" sz="2400" b="1" dirty="0">
                <a:solidFill>
                  <a:srgbClr val="000000"/>
                </a:solidFill>
                <a:latin typeface="Verdana"/>
                <a:cs typeface="Arial"/>
              </a:rPr>
              <a:t>Disability</a:t>
            </a:r>
            <a:r>
              <a:rPr lang="en-US" sz="2400" dirty="0">
                <a:solidFill>
                  <a:srgbClr val="000000"/>
                </a:solidFill>
                <a:latin typeface="Verdana"/>
                <a:cs typeface="Arial"/>
              </a:rPr>
              <a:t> under Social Security Administration</a:t>
            </a:r>
          </a:p>
          <a:p>
            <a:pPr lvl="1">
              <a:lnSpc>
                <a:spcPct val="90000"/>
              </a:lnSpc>
              <a:buClr>
                <a:srgbClr val="999900"/>
              </a:buClr>
              <a:buSzPct val="75000"/>
              <a:buFont typeface="Wingdings" pitchFamily="2" charset="2"/>
              <a:buChar char="n"/>
            </a:pPr>
            <a:r>
              <a:rPr lang="en-US" sz="2400" dirty="0">
                <a:solidFill>
                  <a:srgbClr val="000000"/>
                </a:solidFill>
                <a:latin typeface="Verdana"/>
                <a:cs typeface="Arial"/>
              </a:rPr>
              <a:t>Federal Coal Mine Health and Safety Act</a:t>
            </a:r>
          </a:p>
          <a:p>
            <a:pPr lvl="1">
              <a:lnSpc>
                <a:spcPct val="90000"/>
              </a:lnSpc>
              <a:buClr>
                <a:srgbClr val="999900"/>
              </a:buClr>
              <a:buSzPct val="75000"/>
              <a:buFont typeface="Wingdings" pitchFamily="2" charset="2"/>
              <a:buChar char="n"/>
            </a:pPr>
            <a:r>
              <a:rPr lang="en-US" sz="2400" dirty="0">
                <a:solidFill>
                  <a:srgbClr val="000000"/>
                </a:solidFill>
                <a:latin typeface="Verdana"/>
                <a:cs typeface="Arial"/>
              </a:rPr>
              <a:t>Workers</a:t>
            </a:r>
            <a:r>
              <a:rPr lang="en-US" sz="2400" dirty="0">
                <a:solidFill>
                  <a:srgbClr val="000000"/>
                </a:solidFill>
                <a:latin typeface="Arial"/>
                <a:cs typeface="Arial"/>
              </a:rPr>
              <a:t>’</a:t>
            </a:r>
            <a:r>
              <a:rPr lang="en-US" sz="2400" dirty="0">
                <a:solidFill>
                  <a:srgbClr val="000000"/>
                </a:solidFill>
                <a:latin typeface="Verdana"/>
                <a:cs typeface="Arial"/>
              </a:rPr>
              <a:t> </a:t>
            </a:r>
            <a:r>
              <a:rPr lang="en-US" sz="2400" b="1" dirty="0">
                <a:solidFill>
                  <a:srgbClr val="000000"/>
                </a:solidFill>
                <a:latin typeface="Verdana"/>
                <a:cs typeface="Arial"/>
              </a:rPr>
              <a:t>compensation</a:t>
            </a:r>
            <a:r>
              <a:rPr lang="en-US" sz="2400" dirty="0">
                <a:solidFill>
                  <a:srgbClr val="000000"/>
                </a:solidFill>
                <a:latin typeface="Verdana"/>
                <a:cs typeface="Arial"/>
              </a:rPr>
              <a:t> setting</a:t>
            </a:r>
          </a:p>
          <a:p>
            <a:pPr algn="just" rtl="1">
              <a:lnSpc>
                <a:spcPct val="150000"/>
              </a:lnSpc>
            </a:pPr>
            <a:endParaRPr lang="fa-IR" dirty="0" smtClean="0">
              <a:solidFill>
                <a:srgbClr val="000000"/>
              </a:solidFill>
              <a:cs typeface="B Nazanin" pitchFamily="2" charset="-78"/>
            </a:endParaRPr>
          </a:p>
        </p:txBody>
      </p:sp>
    </p:spTree>
    <p:extLst>
      <p:ext uri="{BB962C8B-B14F-4D97-AF65-F5344CB8AC3E}">
        <p14:creationId xmlns:p14="http://schemas.microsoft.com/office/powerpoint/2010/main" val="1368604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r" rtl="1"/>
            <a:r>
              <a:rPr lang="fa-IR" dirty="0" smtClean="0">
                <a:solidFill>
                  <a:srgbClr val="000000"/>
                </a:solidFill>
                <a:cs typeface="B Titr" pitchFamily="2" charset="-78"/>
              </a:rPr>
              <a:t>موارد منع انجام</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295400"/>
            <a:ext cx="6934200" cy="5067299"/>
          </a:xfrm>
        </p:spPr>
        <p:txBody>
          <a:bodyPr/>
          <a:lstStyle/>
          <a:p>
            <a:pPr algn="just" rtl="1"/>
            <a:r>
              <a:rPr lang="fa-IR" sz="2800" dirty="0" smtClean="0">
                <a:solidFill>
                  <a:srgbClr val="000000"/>
                </a:solidFill>
                <a:cs typeface="B Nazanin" pitchFamily="2" charset="-78"/>
              </a:rPr>
              <a:t>فشار خون کنترل نشده (بیش از 180/100)</a:t>
            </a:r>
          </a:p>
          <a:p>
            <a:pPr algn="just" rtl="1"/>
            <a:r>
              <a:rPr lang="fa-IR" sz="2800" dirty="0" smtClean="0">
                <a:solidFill>
                  <a:srgbClr val="000000"/>
                </a:solidFill>
                <a:cs typeface="B Nazanin" pitchFamily="2" charset="-78"/>
              </a:rPr>
              <a:t>شک به وجود </a:t>
            </a:r>
            <a:r>
              <a:rPr lang="en-US" sz="2800" dirty="0" smtClean="0">
                <a:solidFill>
                  <a:srgbClr val="000000"/>
                </a:solidFill>
                <a:cs typeface="B Nazanin" pitchFamily="2" charset="-78"/>
              </a:rPr>
              <a:t>TB</a:t>
            </a:r>
            <a:r>
              <a:rPr lang="fa-IR" sz="2800" dirty="0" smtClean="0">
                <a:solidFill>
                  <a:srgbClr val="000000"/>
                </a:solidFill>
                <a:cs typeface="B Nazanin" pitchFamily="2" charset="-78"/>
              </a:rPr>
              <a:t> یا دیگر عفونتهای تنفسی مسری!</a:t>
            </a:r>
          </a:p>
          <a:p>
            <a:pPr algn="just" rtl="1"/>
            <a:r>
              <a:rPr lang="fa-IR" sz="2800" dirty="0" smtClean="0">
                <a:solidFill>
                  <a:srgbClr val="000000"/>
                </a:solidFill>
                <a:cs typeface="B Nazanin" pitchFamily="2" charset="-78"/>
              </a:rPr>
              <a:t>عمل جراحی توراکس یا شکم در 3 هفته اخیر</a:t>
            </a:r>
          </a:p>
          <a:p>
            <a:pPr algn="just" rtl="1"/>
            <a:r>
              <a:rPr lang="en-US" sz="2800" dirty="0" smtClean="0">
                <a:solidFill>
                  <a:srgbClr val="000000"/>
                </a:solidFill>
                <a:cs typeface="B Nazanin" pitchFamily="2" charset="-78"/>
              </a:rPr>
              <a:t>MI</a:t>
            </a:r>
            <a:r>
              <a:rPr lang="fa-IR" sz="2800" dirty="0" smtClean="0">
                <a:solidFill>
                  <a:srgbClr val="000000"/>
                </a:solidFill>
                <a:cs typeface="B Nazanin" pitchFamily="2" charset="-78"/>
              </a:rPr>
              <a:t> یا </a:t>
            </a:r>
            <a:r>
              <a:rPr lang="en-US" sz="2800" dirty="0" smtClean="0">
                <a:solidFill>
                  <a:srgbClr val="000000"/>
                </a:solidFill>
                <a:cs typeface="B Nazanin" pitchFamily="2" charset="-78"/>
              </a:rPr>
              <a:t>UA </a:t>
            </a:r>
            <a:r>
              <a:rPr lang="fa-IR" sz="2800" dirty="0" smtClean="0">
                <a:solidFill>
                  <a:srgbClr val="000000"/>
                </a:solidFill>
                <a:cs typeface="B Nazanin" pitchFamily="2" charset="-78"/>
              </a:rPr>
              <a:t> در 6 هفته اخیر</a:t>
            </a:r>
          </a:p>
          <a:p>
            <a:pPr algn="just" rtl="1"/>
            <a:r>
              <a:rPr lang="fa-IR" sz="2800" dirty="0" smtClean="0">
                <a:solidFill>
                  <a:srgbClr val="000000"/>
                </a:solidFill>
                <a:cs typeface="B Nazanin" pitchFamily="2" charset="-78"/>
              </a:rPr>
              <a:t>جراحی اخیر چشم و گوش</a:t>
            </a:r>
          </a:p>
          <a:p>
            <a:pPr algn="just" rtl="1"/>
            <a:r>
              <a:rPr lang="fa-IR" sz="2800" dirty="0" smtClean="0">
                <a:solidFill>
                  <a:srgbClr val="000000"/>
                </a:solidFill>
                <a:cs typeface="B Nazanin" pitchFamily="2" charset="-78"/>
              </a:rPr>
              <a:t>پارگی پرده تیمپان</a:t>
            </a:r>
          </a:p>
          <a:p>
            <a:pPr algn="just" rtl="1"/>
            <a:r>
              <a:rPr lang="fa-IR" sz="2800" dirty="0" smtClean="0">
                <a:solidFill>
                  <a:srgbClr val="000000"/>
                </a:solidFill>
                <a:cs typeface="B Nazanin" pitchFamily="2" charset="-78"/>
              </a:rPr>
              <a:t>انوریسم آئورت شکمی یا توراسیک</a:t>
            </a:r>
          </a:p>
          <a:p>
            <a:pPr algn="just" rtl="1"/>
            <a:r>
              <a:rPr lang="fa-IR" sz="2800" dirty="0" smtClean="0">
                <a:solidFill>
                  <a:srgbClr val="000000"/>
                </a:solidFill>
                <a:cs typeface="B Nazanin" pitchFamily="2" charset="-78"/>
              </a:rPr>
              <a:t>سابقه </a:t>
            </a:r>
            <a:r>
              <a:rPr lang="en-US" sz="2800" dirty="0" smtClean="0">
                <a:solidFill>
                  <a:srgbClr val="000000"/>
                </a:solidFill>
                <a:cs typeface="B Nazanin" pitchFamily="2" charset="-78"/>
              </a:rPr>
              <a:t>CVA </a:t>
            </a:r>
            <a:r>
              <a:rPr lang="fa-IR" sz="2800" dirty="0" smtClean="0">
                <a:solidFill>
                  <a:srgbClr val="000000"/>
                </a:solidFill>
                <a:cs typeface="B Nazanin" pitchFamily="2" charset="-78"/>
              </a:rPr>
              <a:t> یا آمبولی ریه اخیر</a:t>
            </a:r>
          </a:p>
          <a:p>
            <a:pPr algn="just" rtl="1"/>
            <a:r>
              <a:rPr lang="fa-IR" sz="2800" dirty="0">
                <a:solidFill>
                  <a:srgbClr val="000000"/>
                </a:solidFill>
                <a:cs typeface="B Nazanin" pitchFamily="2" charset="-78"/>
              </a:rPr>
              <a:t>دیسترس تنفسی آشکار</a:t>
            </a:r>
          </a:p>
          <a:p>
            <a:pPr algn="just" rtl="1"/>
            <a:r>
              <a:rPr lang="fa-IR" sz="2800" dirty="0">
                <a:solidFill>
                  <a:srgbClr val="000000"/>
                </a:solidFill>
                <a:cs typeface="B Nazanin" pitchFamily="2" charset="-78"/>
              </a:rPr>
              <a:t>هموپتزی فعال</a:t>
            </a:r>
          </a:p>
        </p:txBody>
      </p:sp>
      <p:pic>
        <p:nvPicPr>
          <p:cNvPr id="358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81000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140" y="3810000"/>
            <a:ext cx="244792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987" y="3543300"/>
            <a:ext cx="28194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57" y="3128927"/>
            <a:ext cx="3074229" cy="322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046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7" presetClass="emph" presetSubtype="0" fill="remove" nodeType="clickEffect">
                                  <p:stCondLst>
                                    <p:cond delay="0"/>
                                  </p:stCondLst>
                                  <p:childTnLst>
                                    <p:animClr clrSpc="rgb" dir="cw">
                                      <p:cBhvr override="childStyle">
                                        <p:cTn id="12" dur="250" autoRev="1" fill="remove"/>
                                        <p:tgtEl>
                                          <p:spTgt spid="35842"/>
                                        </p:tgtEl>
                                        <p:attrNameLst>
                                          <p:attrName>style.color</p:attrName>
                                        </p:attrNameLst>
                                      </p:cBhvr>
                                      <p:to>
                                        <a:schemeClr val="bg1"/>
                                      </p:to>
                                    </p:animClr>
                                    <p:animClr clrSpc="rgb" dir="cw">
                                      <p:cBhvr>
                                        <p:cTn id="13" dur="250" autoRev="1" fill="remove"/>
                                        <p:tgtEl>
                                          <p:spTgt spid="35842"/>
                                        </p:tgtEl>
                                        <p:attrNameLst>
                                          <p:attrName>fillcolor</p:attrName>
                                        </p:attrNameLst>
                                      </p:cBhvr>
                                      <p:to>
                                        <a:schemeClr val="bg1"/>
                                      </p:to>
                                    </p:animClr>
                                    <p:set>
                                      <p:cBhvr>
                                        <p:cTn id="14" dur="250" autoRev="1" fill="remove"/>
                                        <p:tgtEl>
                                          <p:spTgt spid="35842"/>
                                        </p:tgtEl>
                                        <p:attrNameLst>
                                          <p:attrName>fill.type</p:attrName>
                                        </p:attrNameLst>
                                      </p:cBhvr>
                                      <p:to>
                                        <p:strVal val="solid"/>
                                      </p:to>
                                    </p:set>
                                    <p:set>
                                      <p:cBhvr>
                                        <p:cTn id="15" dur="250" autoRev="1" fill="remove"/>
                                        <p:tgtEl>
                                          <p:spTgt spid="35842"/>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584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childTnLst>
                                </p:cTn>
                              </p:par>
                              <p:par>
                                <p:cTn id="26" presetID="10" presetClass="exit" presetSubtype="0" fill="hold" nodeType="withEffect">
                                  <p:stCondLst>
                                    <p:cond delay="0"/>
                                  </p:stCondLst>
                                  <p:childTnLst>
                                    <p:animEffect transition="out" filter="fade">
                                      <p:cBhvr>
                                        <p:cTn id="27" dur="500"/>
                                        <p:tgtEl>
                                          <p:spTgt spid="35843"/>
                                        </p:tgtEl>
                                      </p:cBhvr>
                                    </p:animEffect>
                                    <p:set>
                                      <p:cBhvr>
                                        <p:cTn id="28" dur="1" fill="hold">
                                          <p:stCondLst>
                                            <p:cond delay="499"/>
                                          </p:stCondLst>
                                        </p:cTn>
                                        <p:tgtEl>
                                          <p:spTgt spid="3584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58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584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2">
            <a:schemeClr val="dk1"/>
          </a:lnRef>
          <a:fillRef idx="1">
            <a:schemeClr val="lt1"/>
          </a:fillRef>
          <a:effectRef idx="0">
            <a:schemeClr val="dk1"/>
          </a:effectRef>
          <a:fontRef idx="minor">
            <a:schemeClr val="dk1"/>
          </a:fontRef>
        </p:style>
        <p:txBody>
          <a:bodyPr/>
          <a:lstStyle/>
          <a:p>
            <a:pPr algn="r" rtl="1"/>
            <a:r>
              <a:rPr lang="fa-IR" dirty="0" smtClean="0">
                <a:solidFill>
                  <a:srgbClr val="000000"/>
                </a:solidFill>
                <a:cs typeface="B Titr" pitchFamily="2" charset="-78"/>
              </a:rPr>
              <a:t>عوامل مداخله کننده</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algn="just" rtl="1">
              <a:lnSpc>
                <a:spcPct val="150000"/>
              </a:lnSpc>
            </a:pPr>
            <a:r>
              <a:rPr lang="fa-IR" dirty="0" smtClean="0">
                <a:solidFill>
                  <a:srgbClr val="000000"/>
                </a:solidFill>
                <a:cs typeface="B Nazanin" pitchFamily="2" charset="-78"/>
              </a:rPr>
              <a:t>بیماری حاد و یا سرماخوردگی در 3 روز اخیر</a:t>
            </a:r>
          </a:p>
          <a:p>
            <a:pPr algn="just" rtl="1">
              <a:lnSpc>
                <a:spcPct val="150000"/>
              </a:lnSpc>
            </a:pPr>
            <a:r>
              <a:rPr lang="fa-IR" dirty="0" smtClean="0">
                <a:solidFill>
                  <a:srgbClr val="000000"/>
                </a:solidFill>
                <a:cs typeface="B Nazanin" pitchFamily="2" charset="-78"/>
              </a:rPr>
              <a:t>عفونت شدید تنفسی در 3 هفته اخیر</a:t>
            </a:r>
          </a:p>
          <a:p>
            <a:pPr algn="just" rtl="1">
              <a:lnSpc>
                <a:spcPct val="150000"/>
              </a:lnSpc>
            </a:pPr>
            <a:r>
              <a:rPr lang="fa-IR" dirty="0" smtClean="0">
                <a:solidFill>
                  <a:srgbClr val="000000"/>
                </a:solidFill>
                <a:cs typeface="B Nazanin" pitchFamily="2" charset="-78"/>
              </a:rPr>
              <a:t>سیگار کشیدن در یک ساعت اخیر</a:t>
            </a:r>
          </a:p>
          <a:p>
            <a:pPr algn="just" rtl="1">
              <a:lnSpc>
                <a:spcPct val="150000"/>
              </a:lnSpc>
            </a:pPr>
            <a:r>
              <a:rPr lang="fa-IR" dirty="0" smtClean="0">
                <a:solidFill>
                  <a:srgbClr val="000000"/>
                </a:solidFill>
                <a:cs typeface="B Nazanin" pitchFamily="2" charset="-78"/>
              </a:rPr>
              <a:t>خوردن غذای سنگین در 1-2 ساعت اخیر</a:t>
            </a:r>
          </a:p>
          <a:p>
            <a:pPr algn="just" rtl="1">
              <a:lnSpc>
                <a:spcPct val="150000"/>
              </a:lnSpc>
            </a:pPr>
            <a:r>
              <a:rPr lang="fa-IR" dirty="0" smtClean="0">
                <a:solidFill>
                  <a:srgbClr val="000000"/>
                </a:solidFill>
                <a:cs typeface="B Nazanin" pitchFamily="2" charset="-78"/>
              </a:rPr>
              <a:t>استفاده از برونکودیلاتور در یک ساعت اخیر</a:t>
            </a:r>
          </a:p>
          <a:p>
            <a:pPr algn="just" rtl="1">
              <a:lnSpc>
                <a:spcPct val="150000"/>
              </a:lnSpc>
            </a:pPr>
            <a:r>
              <a:rPr lang="fa-IR" dirty="0" smtClean="0">
                <a:solidFill>
                  <a:srgbClr val="000000"/>
                </a:solidFill>
                <a:cs typeface="B Nazanin" pitchFamily="2" charset="-78"/>
              </a:rPr>
              <a:t>عفونت یا مشکل گوش در 3 هفته اخیر</a:t>
            </a:r>
          </a:p>
        </p:txBody>
      </p:sp>
    </p:spTree>
    <p:extLst>
      <p:ext uri="{BB962C8B-B14F-4D97-AF65-F5344CB8AC3E}">
        <p14:creationId xmlns:p14="http://schemas.microsoft.com/office/powerpoint/2010/main" val="824335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152400"/>
            <a:ext cx="6934200" cy="1447800"/>
          </a:xfrm>
        </p:spPr>
        <p:style>
          <a:lnRef idx="3">
            <a:schemeClr val="lt1"/>
          </a:lnRef>
          <a:fillRef idx="1">
            <a:schemeClr val="accent6"/>
          </a:fillRef>
          <a:effectRef idx="1">
            <a:schemeClr val="accent6"/>
          </a:effectRef>
          <a:fontRef idx="minor">
            <a:schemeClr val="lt1"/>
          </a:fontRef>
        </p:style>
        <p:txBody>
          <a:bodyPr/>
          <a:lstStyle/>
          <a:p>
            <a:pPr algn="r" rtl="1"/>
            <a:r>
              <a:rPr lang="fa-IR" dirty="0" smtClean="0">
                <a:solidFill>
                  <a:schemeClr val="bg1"/>
                </a:solidFill>
                <a:cs typeface="B Titr" pitchFamily="2" charset="-78"/>
              </a:rPr>
              <a:t>معیارهای پذیرش </a:t>
            </a:r>
            <a:r>
              <a:rPr lang="en-US" dirty="0" smtClean="0">
                <a:solidFill>
                  <a:schemeClr val="bg1"/>
                </a:solidFill>
                <a:cs typeface="B Titr" pitchFamily="2" charset="-78"/>
              </a:rPr>
              <a:t/>
            </a:r>
            <a:br>
              <a:rPr lang="en-US" dirty="0" smtClean="0">
                <a:solidFill>
                  <a:schemeClr val="bg1"/>
                </a:solidFill>
                <a:cs typeface="B Titr" pitchFamily="2" charset="-78"/>
              </a:rPr>
            </a:br>
            <a:r>
              <a:rPr lang="en-US" dirty="0" smtClean="0">
                <a:solidFill>
                  <a:schemeClr val="bg1"/>
                </a:solidFill>
                <a:cs typeface="B Titr" pitchFamily="2" charset="-78"/>
              </a:rPr>
              <a:t>Acceptability criteria</a:t>
            </a:r>
            <a:endParaRPr lang="en-US" dirty="0">
              <a:solidFill>
                <a:schemeClr val="bg1"/>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algn="just" rtl="1">
              <a:lnSpc>
                <a:spcPct val="150000"/>
              </a:lnSpc>
            </a:pPr>
            <a:r>
              <a:rPr lang="fa-IR" dirty="0">
                <a:solidFill>
                  <a:srgbClr val="000000"/>
                </a:solidFill>
                <a:cs typeface="B Nazanin" pitchFamily="2" charset="-78"/>
              </a:rPr>
              <a:t>قابل قبول </a:t>
            </a:r>
            <a:r>
              <a:rPr lang="fa-IR" dirty="0" smtClean="0">
                <a:solidFill>
                  <a:srgbClr val="000000"/>
                </a:solidFill>
                <a:cs typeface="B Nazanin" pitchFamily="2" charset="-78"/>
              </a:rPr>
              <a:t>بودن کیفیت انجام مانور</a:t>
            </a:r>
          </a:p>
          <a:p>
            <a:pPr algn="just" rtl="1">
              <a:lnSpc>
                <a:spcPct val="150000"/>
              </a:lnSpc>
            </a:pPr>
            <a:r>
              <a:rPr lang="fa-IR" dirty="0" smtClean="0">
                <a:solidFill>
                  <a:srgbClr val="000000"/>
                </a:solidFill>
                <a:cs typeface="B Nazanin" pitchFamily="2" charset="-78"/>
              </a:rPr>
              <a:t>حداقل: 3 مانور قابل قبول</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124200"/>
            <a:ext cx="3088324" cy="3272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283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80">
                                          <p:stCondLst>
                                            <p:cond delay="0"/>
                                          </p:stCondLst>
                                        </p:cTn>
                                        <p:tgtEl>
                                          <p:spTgt spid="2051"/>
                                        </p:tgtEl>
                                      </p:cBhvr>
                                    </p:animEffect>
                                    <p:anim calcmode="lin" valueType="num">
                                      <p:cBhvr>
                                        <p:cTn id="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1"/>
                                        </p:tgtEl>
                                      </p:cBhvr>
                                      <p:to x="100000" y="60000"/>
                                    </p:animScale>
                                    <p:animScale>
                                      <p:cBhvr>
                                        <p:cTn id="14" dur="166" decel="50000">
                                          <p:stCondLst>
                                            <p:cond delay="676"/>
                                          </p:stCondLst>
                                        </p:cTn>
                                        <p:tgtEl>
                                          <p:spTgt spid="2051"/>
                                        </p:tgtEl>
                                      </p:cBhvr>
                                      <p:to x="100000" y="100000"/>
                                    </p:animScale>
                                    <p:animScale>
                                      <p:cBhvr>
                                        <p:cTn id="15" dur="26">
                                          <p:stCondLst>
                                            <p:cond delay="1312"/>
                                          </p:stCondLst>
                                        </p:cTn>
                                        <p:tgtEl>
                                          <p:spTgt spid="2051"/>
                                        </p:tgtEl>
                                      </p:cBhvr>
                                      <p:to x="100000" y="80000"/>
                                    </p:animScale>
                                    <p:animScale>
                                      <p:cBhvr>
                                        <p:cTn id="16" dur="166" decel="50000">
                                          <p:stCondLst>
                                            <p:cond delay="1338"/>
                                          </p:stCondLst>
                                        </p:cTn>
                                        <p:tgtEl>
                                          <p:spTgt spid="2051"/>
                                        </p:tgtEl>
                                      </p:cBhvr>
                                      <p:to x="100000" y="100000"/>
                                    </p:animScale>
                                    <p:animScale>
                                      <p:cBhvr>
                                        <p:cTn id="17" dur="26">
                                          <p:stCondLst>
                                            <p:cond delay="1642"/>
                                          </p:stCondLst>
                                        </p:cTn>
                                        <p:tgtEl>
                                          <p:spTgt spid="2051"/>
                                        </p:tgtEl>
                                      </p:cBhvr>
                                      <p:to x="100000" y="90000"/>
                                    </p:animScale>
                                    <p:animScale>
                                      <p:cBhvr>
                                        <p:cTn id="18" dur="166" decel="50000">
                                          <p:stCondLst>
                                            <p:cond delay="1668"/>
                                          </p:stCondLst>
                                        </p:cTn>
                                        <p:tgtEl>
                                          <p:spTgt spid="2051"/>
                                        </p:tgtEl>
                                      </p:cBhvr>
                                      <p:to x="100000" y="100000"/>
                                    </p:animScale>
                                    <p:animScale>
                                      <p:cBhvr>
                                        <p:cTn id="19" dur="26">
                                          <p:stCondLst>
                                            <p:cond delay="1808"/>
                                          </p:stCondLst>
                                        </p:cTn>
                                        <p:tgtEl>
                                          <p:spTgt spid="2051"/>
                                        </p:tgtEl>
                                      </p:cBhvr>
                                      <p:to x="100000" y="95000"/>
                                    </p:animScale>
                                    <p:animScale>
                                      <p:cBhvr>
                                        <p:cTn id="20" dur="166" decel="50000">
                                          <p:stCondLst>
                                            <p:cond delay="1834"/>
                                          </p:stCondLst>
                                        </p:cTn>
                                        <p:tgtEl>
                                          <p:spTgt spid="20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graphicFrame>
        <p:nvGraphicFramePr>
          <p:cNvPr id="7" name="Content Placeholder 6"/>
          <p:cNvGraphicFramePr>
            <a:graphicFrameLocks noGrp="1"/>
          </p:cNvGraphicFramePr>
          <p:nvPr>
            <p:ph idx="1"/>
            <p:extLst>
              <p:ext uri="{D42A27DB-BD31-4B8C-83A1-F6EECF244321}">
                <p14:modId xmlns:p14="http://schemas.microsoft.com/office/powerpoint/2010/main" val="2998252136"/>
              </p:ext>
            </p:extLst>
          </p:nvPr>
        </p:nvGraphicFramePr>
        <p:xfrm>
          <a:off x="304800" y="1007660"/>
          <a:ext cx="6934200" cy="5067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9394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514350" indent="-514350" algn="just">
              <a:lnSpc>
                <a:spcPct val="150000"/>
              </a:lnSpc>
              <a:buFont typeface="+mj-lt"/>
              <a:buAutoNum type="arabicPeriod"/>
            </a:pPr>
            <a:endParaRPr lang="en-US" sz="2800"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368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45" y="0"/>
            <a:ext cx="917584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63917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514350" indent="-514350" algn="just">
              <a:lnSpc>
                <a:spcPct val="150000"/>
              </a:lnSpc>
              <a:buFont typeface="+mj-lt"/>
              <a:buAutoNum type="arabicPeriod"/>
            </a:pPr>
            <a:endParaRPr lang="en-US" sz="2800"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8" name="Picture 2" descr="http://www.pharmacology2000.com/respiratory_anesthesiology/pulmonary_assessment/flowv2.gif"/>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90600" y="990600"/>
            <a:ext cx="5989317" cy="5010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075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style>
          <a:lnRef idx="3">
            <a:schemeClr val="lt1"/>
          </a:lnRef>
          <a:fillRef idx="1">
            <a:schemeClr val="accent5"/>
          </a:fillRef>
          <a:effectRef idx="1">
            <a:schemeClr val="accent5"/>
          </a:effectRef>
          <a:fontRef idx="minor">
            <a:schemeClr val="lt1"/>
          </a:fontRef>
        </p:style>
        <p:txBody>
          <a:bodyPr/>
          <a:lstStyle/>
          <a:p>
            <a:pPr algn="r" rtl="1"/>
            <a:r>
              <a:rPr lang="fa-IR" dirty="0" smtClean="0">
                <a:solidFill>
                  <a:srgbClr val="000000"/>
                </a:solidFill>
                <a:cs typeface="B Titr" pitchFamily="2" charset="-78"/>
              </a:rPr>
              <a:t>1. شروع مناسب</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514350" indent="-514350" algn="just">
              <a:lnSpc>
                <a:spcPct val="150000"/>
              </a:lnSpc>
              <a:buFont typeface="+mj-lt"/>
              <a:buAutoNum type="arabicPeriod"/>
            </a:pPr>
            <a:r>
              <a:rPr lang="en-US" sz="2800" dirty="0" smtClean="0">
                <a:solidFill>
                  <a:srgbClr val="000000"/>
                </a:solidFill>
                <a:cs typeface="B Nazanin" pitchFamily="2" charset="-78"/>
              </a:rPr>
              <a:t>BEV (back extrapolation </a:t>
            </a:r>
            <a:r>
              <a:rPr lang="en-US" sz="2800" dirty="0" smtClean="0">
                <a:solidFill>
                  <a:schemeClr val="bg2"/>
                </a:solidFill>
                <a:cs typeface="B Nazanin" pitchFamily="2" charset="-78"/>
              </a:rPr>
              <a:t>volume</a:t>
            </a:r>
            <a:r>
              <a:rPr lang="en-US" sz="2800" dirty="0" smtClean="0">
                <a:solidFill>
                  <a:srgbClr val="000000"/>
                </a:solidFill>
                <a:cs typeface="B Nazanin" pitchFamily="2" charset="-78"/>
              </a:rPr>
              <a:t>) or VEXT</a:t>
            </a:r>
          </a:p>
          <a:p>
            <a:pPr marL="514350" indent="-514350" algn="just">
              <a:lnSpc>
                <a:spcPct val="150000"/>
              </a:lnSpc>
              <a:buFont typeface="+mj-lt"/>
              <a:buAutoNum type="arabicPeriod"/>
            </a:pPr>
            <a:r>
              <a:rPr lang="en-US" sz="2800" dirty="0" smtClean="0">
                <a:solidFill>
                  <a:schemeClr val="bg2"/>
                </a:solidFill>
                <a:cs typeface="B Nazanin" pitchFamily="2" charset="-78"/>
              </a:rPr>
              <a:t>Time</a:t>
            </a:r>
            <a:r>
              <a:rPr lang="en-US" sz="2800" dirty="0" smtClean="0">
                <a:solidFill>
                  <a:srgbClr val="000000"/>
                </a:solidFill>
                <a:cs typeface="B Nazanin" pitchFamily="2" charset="-78"/>
              </a:rPr>
              <a:t> to PEF</a:t>
            </a:r>
            <a:endParaRPr lang="en-US" sz="2800" dirty="0">
              <a:solidFill>
                <a:srgbClr val="000000"/>
              </a:solidFill>
              <a:cs typeface="B Nazanin" pitchFamily="2" charset="-78"/>
            </a:endParaRPr>
          </a:p>
        </p:txBody>
      </p:sp>
      <p:pic>
        <p:nvPicPr>
          <p:cNvPr id="4100" name="Picture 4" descr="http://t3.gstatic.com/images?q=tbn:ANd9GcQD7vqCoGNuiw3QtcqfXue-aFRBwk1hH2K-ZAWDZY00kQ_C_DQ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8760" y="3733800"/>
            <a:ext cx="3972590" cy="23241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347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371600"/>
            <a:ext cx="6934200" cy="5067299"/>
          </a:xfrm>
        </p:spPr>
        <p:txBody>
          <a:bodyPr/>
          <a:lstStyle/>
          <a:p>
            <a:pPr marL="514350" indent="-514350" algn="just" rtl="1">
              <a:lnSpc>
                <a:spcPct val="150000"/>
              </a:lnSpc>
              <a:buFont typeface="+mj-lt"/>
              <a:buAutoNum type="arabicPeriod"/>
            </a:pPr>
            <a:r>
              <a:rPr lang="en-US" dirty="0">
                <a:solidFill>
                  <a:srgbClr val="000000"/>
                </a:solidFill>
                <a:cs typeface="B Nazanin" pitchFamily="2" charset="-78"/>
              </a:rPr>
              <a:t>BEV (back extrapolation </a:t>
            </a:r>
            <a:r>
              <a:rPr lang="en-US" dirty="0">
                <a:solidFill>
                  <a:schemeClr val="bg2"/>
                </a:solidFill>
                <a:cs typeface="B Nazanin" pitchFamily="2" charset="-78"/>
              </a:rPr>
              <a:t>volume</a:t>
            </a:r>
            <a:r>
              <a:rPr lang="en-US" dirty="0">
                <a:solidFill>
                  <a:srgbClr val="000000"/>
                </a:solidFill>
                <a:cs typeface="B Nazanin" pitchFamily="2" charset="-78"/>
              </a:rPr>
              <a:t>) or VEXT</a:t>
            </a:r>
          </a:p>
          <a:p>
            <a:pPr algn="just" rtl="1"/>
            <a:r>
              <a:rPr lang="fa-IR" dirty="0" smtClean="0">
                <a:solidFill>
                  <a:srgbClr val="000000"/>
                </a:solidFill>
                <a:cs typeface="B Nazanin" pitchFamily="2" charset="-78"/>
              </a:rPr>
              <a:t>مهمترین شاخص شروع مناسب</a:t>
            </a:r>
          </a:p>
          <a:p>
            <a:pPr algn="just" rtl="1"/>
            <a:r>
              <a:rPr lang="fa-IR" dirty="0" smtClean="0">
                <a:solidFill>
                  <a:srgbClr val="000000"/>
                </a:solidFill>
                <a:cs typeface="B Nazanin" pitchFamily="2" charset="-78"/>
              </a:rPr>
              <a:t>حجم هوای خارج شده از ریه قبل از بازدم</a:t>
            </a:r>
            <a:r>
              <a:rPr lang="fa-IR" dirty="0">
                <a:solidFill>
                  <a:srgbClr val="000000"/>
                </a:solidFill>
                <a:cs typeface="B Nazanin" pitchFamily="2" charset="-78"/>
              </a:rPr>
              <a:t> </a:t>
            </a:r>
            <a:r>
              <a:rPr lang="fa-IR" dirty="0" smtClean="0">
                <a:solidFill>
                  <a:srgbClr val="000000"/>
                </a:solidFill>
                <a:cs typeface="B Nazanin" pitchFamily="2" charset="-78"/>
              </a:rPr>
              <a:t>(فاصله بین دم و بازدم)</a:t>
            </a:r>
          </a:p>
          <a:p>
            <a:pPr algn="just" rtl="1"/>
            <a:r>
              <a:rPr lang="fa-IR" dirty="0" smtClean="0">
                <a:solidFill>
                  <a:srgbClr val="000000"/>
                </a:solidFill>
                <a:cs typeface="B Nazanin" pitchFamily="2" charset="-78"/>
              </a:rPr>
              <a:t>علت اصلی: مکث</a:t>
            </a:r>
          </a:p>
          <a:p>
            <a:pPr algn="just" rtl="1"/>
            <a:r>
              <a:rPr lang="fa-IR" dirty="0" smtClean="0">
                <a:solidFill>
                  <a:srgbClr val="000000"/>
                </a:solidFill>
                <a:cs typeface="B Nazanin" pitchFamily="2" charset="-78"/>
              </a:rPr>
              <a:t>میزان قابل قبول: </a:t>
            </a:r>
            <a:endParaRPr lang="en-US" dirty="0" smtClean="0">
              <a:solidFill>
                <a:srgbClr val="000000"/>
              </a:solidFill>
              <a:cs typeface="B Nazanin" pitchFamily="2" charset="-78"/>
            </a:endParaRPr>
          </a:p>
          <a:p>
            <a:pPr marL="1314450" lvl="2" indent="-514350" algn="just" rtl="1">
              <a:buFont typeface="+mj-lt"/>
              <a:buAutoNum type="arabicPeriod"/>
            </a:pPr>
            <a:r>
              <a:rPr lang="fa-IR" b="1" dirty="0" smtClean="0">
                <a:solidFill>
                  <a:schemeClr val="bg2"/>
                </a:solidFill>
                <a:cs typeface="B Nazanin" pitchFamily="2" charset="-78"/>
              </a:rPr>
              <a:t>150</a:t>
            </a:r>
            <a:r>
              <a:rPr lang="fa-IR" dirty="0" smtClean="0">
                <a:solidFill>
                  <a:srgbClr val="000000"/>
                </a:solidFill>
                <a:cs typeface="B Nazanin" pitchFamily="2" charset="-78"/>
              </a:rPr>
              <a:t> سی سی </a:t>
            </a:r>
            <a:endParaRPr lang="en-US" dirty="0" smtClean="0">
              <a:solidFill>
                <a:srgbClr val="000000"/>
              </a:solidFill>
              <a:cs typeface="B Nazanin" pitchFamily="2" charset="-78"/>
            </a:endParaRPr>
          </a:p>
          <a:p>
            <a:pPr marL="1314450" lvl="2" indent="-514350" algn="just" rtl="1">
              <a:buFont typeface="+mj-lt"/>
              <a:buAutoNum type="arabicPeriod"/>
            </a:pPr>
            <a:r>
              <a:rPr lang="fa-IR" b="1" dirty="0" smtClean="0">
                <a:solidFill>
                  <a:schemeClr val="bg2"/>
                </a:solidFill>
                <a:cs typeface="B Nazanin" pitchFamily="2" charset="-78"/>
              </a:rPr>
              <a:t>5% </a:t>
            </a:r>
            <a:r>
              <a:rPr lang="en-US" b="1" dirty="0" smtClean="0">
                <a:solidFill>
                  <a:schemeClr val="bg2"/>
                </a:solidFill>
                <a:cs typeface="B Nazanin" pitchFamily="2" charset="-78"/>
              </a:rPr>
              <a:t>FVC</a:t>
            </a:r>
            <a:endParaRPr lang="fa-IR" b="1" dirty="0" smtClean="0">
              <a:solidFill>
                <a:schemeClr val="bg2"/>
              </a:solidFill>
              <a:cs typeface="B Nazanin" pitchFamily="2" charset="-78"/>
            </a:endParaRPr>
          </a:p>
          <a:p>
            <a:pPr algn="just" rtl="1"/>
            <a:endParaRPr lang="fa-IR" dirty="0" smtClean="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7170" name="Picture 2" descr="http://t1.gstatic.com/images?q=tbn:ANd9GcTx0POB2PozIUO8qgihNpjLnSoc4G_BaJxVabZqSh0xHSCDm2Z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760" y="4572000"/>
            <a:ext cx="2466975" cy="184785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77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371600"/>
            <a:ext cx="6934200" cy="5067299"/>
          </a:xfrm>
        </p:spPr>
        <p:txBody>
          <a:bodyPr/>
          <a:lstStyle/>
          <a:p>
            <a:pPr algn="just" rtl="1"/>
            <a:endParaRPr lang="fa-IR" dirty="0" smtClean="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378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9143999" cy="689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47609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algn="just" rtl="1">
              <a:lnSpc>
                <a:spcPct val="150000"/>
              </a:lnSpc>
            </a:pPr>
            <a:r>
              <a:rPr lang="en-US" dirty="0">
                <a:solidFill>
                  <a:schemeClr val="bg2"/>
                </a:solidFill>
                <a:cs typeface="B Nazanin" pitchFamily="2" charset="-78"/>
              </a:rPr>
              <a:t>Time</a:t>
            </a:r>
            <a:r>
              <a:rPr lang="en-US" dirty="0">
                <a:solidFill>
                  <a:srgbClr val="000000"/>
                </a:solidFill>
                <a:cs typeface="B Nazanin" pitchFamily="2" charset="-78"/>
              </a:rPr>
              <a:t> to PEF</a:t>
            </a:r>
          </a:p>
          <a:p>
            <a:pPr algn="just" rtl="1">
              <a:lnSpc>
                <a:spcPct val="150000"/>
              </a:lnSpc>
            </a:pPr>
            <a:r>
              <a:rPr lang="fa-IR" dirty="0" smtClean="0">
                <a:solidFill>
                  <a:srgbClr val="000000"/>
                </a:solidFill>
                <a:cs typeface="B Nazanin" pitchFamily="2" charset="-78"/>
              </a:rPr>
              <a:t>مدت زمان مورد نیاز جهت افزایش جریان بازدمی از 10% </a:t>
            </a:r>
            <a:r>
              <a:rPr lang="en-US" dirty="0" smtClean="0">
                <a:solidFill>
                  <a:srgbClr val="000000"/>
                </a:solidFill>
                <a:cs typeface="B Nazanin" pitchFamily="2" charset="-78"/>
              </a:rPr>
              <a:t>PEF</a:t>
            </a:r>
            <a:r>
              <a:rPr lang="fa-IR" dirty="0" smtClean="0">
                <a:solidFill>
                  <a:srgbClr val="000000"/>
                </a:solidFill>
                <a:cs typeface="B Nazanin" pitchFamily="2" charset="-78"/>
              </a:rPr>
              <a:t> به 90% آن</a:t>
            </a:r>
          </a:p>
          <a:p>
            <a:pPr algn="just" rtl="1">
              <a:lnSpc>
                <a:spcPct val="150000"/>
              </a:lnSpc>
            </a:pPr>
            <a:r>
              <a:rPr lang="fa-IR" dirty="0" smtClean="0">
                <a:solidFill>
                  <a:srgbClr val="000000"/>
                </a:solidFill>
                <a:cs typeface="B Nazanin" pitchFamily="2" charset="-78"/>
              </a:rPr>
              <a:t>اگر بیش از 120 هزارم ثانیه باشد</a:t>
            </a:r>
            <a:endParaRPr lang="en-US"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7"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8800" y="1962150"/>
            <a:ext cx="4171950" cy="4283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498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62" name="Object 2"/>
          <p:cNvGraphicFramePr>
            <a:graphicFrameLocks noChangeAspect="1"/>
          </p:cNvGraphicFramePr>
          <p:nvPr/>
        </p:nvGraphicFramePr>
        <p:xfrm>
          <a:off x="4598988" y="3214688"/>
          <a:ext cx="5834062" cy="3125787"/>
        </p:xfrm>
        <a:graphic>
          <a:graphicData uri="http://schemas.openxmlformats.org/presentationml/2006/ole">
            <mc:AlternateContent xmlns:mc="http://schemas.openxmlformats.org/markup-compatibility/2006">
              <mc:Choice xmlns:v="urn:schemas-microsoft-com:vml" Requires="v">
                <p:oleObj spid="_x0000_s5183" name="Drawing" r:id="rId3" imgW="5838840" imgH="3124080" progId="WPDraw30.Drawing">
                  <p:embed/>
                </p:oleObj>
              </mc:Choice>
              <mc:Fallback>
                <p:oleObj name="Drawing" r:id="rId3" imgW="5838840" imgH="3124080" progId="WPDraw30.Drawing">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8988" y="3214688"/>
                        <a:ext cx="5834062" cy="312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363" name="Rectangle 3"/>
          <p:cNvSpPr>
            <a:spLocks noGrp="1" noChangeArrowheads="1"/>
          </p:cNvSpPr>
          <p:nvPr>
            <p:ph type="title" idx="4294967295"/>
          </p:nvPr>
        </p:nvSpPr>
        <p:spPr/>
        <p:txBody>
          <a:bodyPr/>
          <a:lstStyle/>
          <a:p>
            <a:r>
              <a:rPr lang="en-US"/>
              <a:t>Good Start of Test</a:t>
            </a:r>
          </a:p>
        </p:txBody>
      </p:sp>
      <p:graphicFrame>
        <p:nvGraphicFramePr>
          <p:cNvPr id="143364" name="Object 4"/>
          <p:cNvGraphicFramePr>
            <a:graphicFrameLocks noChangeAspect="1"/>
          </p:cNvGraphicFramePr>
          <p:nvPr/>
        </p:nvGraphicFramePr>
        <p:xfrm>
          <a:off x="1219200" y="1981200"/>
          <a:ext cx="7239000" cy="3635375"/>
        </p:xfrm>
        <a:graphic>
          <a:graphicData uri="http://schemas.openxmlformats.org/presentationml/2006/ole">
            <mc:AlternateContent xmlns:mc="http://schemas.openxmlformats.org/markup-compatibility/2006">
              <mc:Choice xmlns:v="urn:schemas-microsoft-com:vml" Requires="v">
                <p:oleObj spid="_x0000_s5184" name="Drawing" r:id="rId5" imgW="8686047" imgH="4362196" progId="WPDraw30.Drawing">
                  <p:embed/>
                </p:oleObj>
              </mc:Choice>
              <mc:Fallback>
                <p:oleObj name="Drawing" r:id="rId5" imgW="8686047" imgH="4362196" progId="WPDraw30.Drawing">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981200"/>
                        <a:ext cx="7239000" cy="363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6656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63"/>
                                        </p:tgtEl>
                                        <p:attrNameLst>
                                          <p:attrName>style.visibility</p:attrName>
                                        </p:attrNameLst>
                                      </p:cBhvr>
                                      <p:to>
                                        <p:strVal val="visible"/>
                                      </p:to>
                                    </p:set>
                                    <p:animEffect transition="in" filter="fade">
                                      <p:cBhvr>
                                        <p:cTn id="7" dur="1000"/>
                                        <p:tgtEl>
                                          <p:spTgt spid="143363"/>
                                        </p:tgtEl>
                                      </p:cBhvr>
                                    </p:animEffect>
                                    <p:anim calcmode="lin" valueType="num">
                                      <p:cBhvr>
                                        <p:cTn id="8" dur="1000" fill="hold"/>
                                        <p:tgtEl>
                                          <p:spTgt spid="143363"/>
                                        </p:tgtEl>
                                        <p:attrNameLst>
                                          <p:attrName>ppt_x</p:attrName>
                                        </p:attrNameLst>
                                      </p:cBhvr>
                                      <p:tavLst>
                                        <p:tav tm="0">
                                          <p:val>
                                            <p:strVal val="#ppt_x"/>
                                          </p:val>
                                        </p:tav>
                                        <p:tav tm="100000">
                                          <p:val>
                                            <p:strVal val="#ppt_x"/>
                                          </p:val>
                                        </p:tav>
                                      </p:tavLst>
                                    </p:anim>
                                    <p:anim calcmode="lin" valueType="num">
                                      <p:cBhvr>
                                        <p:cTn id="9" dur="1000" fill="hold"/>
                                        <p:tgtEl>
                                          <p:spTgt spid="14336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nodeType="clickEffect">
                                  <p:stCondLst>
                                    <p:cond delay="0"/>
                                  </p:stCondLst>
                                  <p:childTnLst>
                                    <p:set>
                                      <p:cBhvr>
                                        <p:cTn id="13" dur="1" fill="hold">
                                          <p:stCondLst>
                                            <p:cond delay="0"/>
                                          </p:stCondLst>
                                        </p:cTn>
                                        <p:tgtEl>
                                          <p:spTgt spid="143364"/>
                                        </p:tgtEl>
                                        <p:attrNameLst>
                                          <p:attrName>style.visibility</p:attrName>
                                        </p:attrNameLst>
                                      </p:cBhvr>
                                      <p:to>
                                        <p:strVal val="visible"/>
                                      </p:to>
                                    </p:set>
                                    <p:animEffect transition="in" filter="fade">
                                      <p:cBhvr>
                                        <p:cTn id="14" dur="800" decel="100000"/>
                                        <p:tgtEl>
                                          <p:spTgt spid="143364"/>
                                        </p:tgtEl>
                                      </p:cBhvr>
                                    </p:animEffect>
                                    <p:anim calcmode="lin" valueType="num">
                                      <p:cBhvr>
                                        <p:cTn id="15" dur="800" decel="100000" fill="hold"/>
                                        <p:tgtEl>
                                          <p:spTgt spid="143364"/>
                                        </p:tgtEl>
                                        <p:attrNameLst>
                                          <p:attrName>style.rotation</p:attrName>
                                        </p:attrNameLst>
                                      </p:cBhvr>
                                      <p:tavLst>
                                        <p:tav tm="0">
                                          <p:val>
                                            <p:fltVal val="-90"/>
                                          </p:val>
                                        </p:tav>
                                        <p:tav tm="100000">
                                          <p:val>
                                            <p:fltVal val="0"/>
                                          </p:val>
                                        </p:tav>
                                      </p:tavLst>
                                    </p:anim>
                                    <p:anim calcmode="lin" valueType="num">
                                      <p:cBhvr>
                                        <p:cTn id="16" dur="800" decel="100000" fill="hold"/>
                                        <p:tgtEl>
                                          <p:spTgt spid="143364"/>
                                        </p:tgtEl>
                                        <p:attrNameLst>
                                          <p:attrName>ppt_x</p:attrName>
                                        </p:attrNameLst>
                                      </p:cBhvr>
                                      <p:tavLst>
                                        <p:tav tm="0">
                                          <p:val>
                                            <p:strVal val="#ppt_x+0.4"/>
                                          </p:val>
                                        </p:tav>
                                        <p:tav tm="100000">
                                          <p:val>
                                            <p:strVal val="#ppt_x-0.05"/>
                                          </p:val>
                                        </p:tav>
                                      </p:tavLst>
                                    </p:anim>
                                    <p:anim calcmode="lin" valueType="num">
                                      <p:cBhvr>
                                        <p:cTn id="17" dur="800" decel="100000" fill="hold"/>
                                        <p:tgtEl>
                                          <p:spTgt spid="143364"/>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143364"/>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14336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warrengoff.com/PFT-VIM/FVLoop/img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2209800"/>
            <a:ext cx="3815724" cy="45056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warrengoff.com/PFT-VIM/FVLoop/img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254805"/>
            <a:ext cx="3804275" cy="44640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r" rtl="1"/>
            <a:r>
              <a:rPr lang="fa-IR" b="1" dirty="0" smtClean="0">
                <a:effectLst>
                  <a:outerShdw blurRad="38100" dist="38100" dir="2700000" algn="tl">
                    <a:srgbClr val="000000">
                      <a:alpha val="43137"/>
                    </a:srgbClr>
                  </a:outerShdw>
                </a:effectLst>
              </a:rPr>
              <a:t>تفاوت چیست:</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36110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4000"/>
              <a:t>Back extrapolation volume ( </a:t>
            </a:r>
            <a:r>
              <a:rPr lang="en-US" sz="3800"/>
              <a:t>BEV</a:t>
            </a:r>
            <a:r>
              <a:rPr lang="en-US" sz="4000"/>
              <a:t> or vext )</a:t>
            </a:r>
          </a:p>
        </p:txBody>
      </p:sp>
      <p:pic>
        <p:nvPicPr>
          <p:cNvPr id="83972" name="Picture 4" descr="figure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63713" y="1581150"/>
            <a:ext cx="5832475" cy="4406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28545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3970"/>
                                        </p:tgtEl>
                                        <p:attrNameLst>
                                          <p:attrName>style.visibility</p:attrName>
                                        </p:attrNameLst>
                                      </p:cBhvr>
                                      <p:to>
                                        <p:strVal val="visible"/>
                                      </p:to>
                                    </p:set>
                                    <p:animEffect transition="in" filter="fade">
                                      <p:cBhvr>
                                        <p:cTn id="7" dur="1000"/>
                                        <p:tgtEl>
                                          <p:spTgt spid="83970"/>
                                        </p:tgtEl>
                                      </p:cBhvr>
                                    </p:animEffect>
                                    <p:anim calcmode="lin" valueType="num">
                                      <p:cBhvr>
                                        <p:cTn id="8" dur="1000" fill="hold"/>
                                        <p:tgtEl>
                                          <p:spTgt spid="83970"/>
                                        </p:tgtEl>
                                        <p:attrNameLst>
                                          <p:attrName>ppt_x</p:attrName>
                                        </p:attrNameLst>
                                      </p:cBhvr>
                                      <p:tavLst>
                                        <p:tav tm="0">
                                          <p:val>
                                            <p:strVal val="#ppt_x"/>
                                          </p:val>
                                        </p:tav>
                                        <p:tav tm="100000">
                                          <p:val>
                                            <p:strVal val="#ppt_x"/>
                                          </p:val>
                                        </p:tav>
                                      </p:tavLst>
                                    </p:anim>
                                    <p:anim calcmode="lin" valueType="num">
                                      <p:cBhvr>
                                        <p:cTn id="9" dur="1000" fill="hold"/>
                                        <p:tgtEl>
                                          <p:spTgt spid="8397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5" presetClass="entr" presetSubtype="0" fill="hold" nodeType="clickEffect">
                                  <p:stCondLst>
                                    <p:cond delay="0"/>
                                  </p:stCondLst>
                                  <p:childTnLst>
                                    <p:set>
                                      <p:cBhvr>
                                        <p:cTn id="13" dur="1" fill="hold">
                                          <p:stCondLst>
                                            <p:cond delay="0"/>
                                          </p:stCondLst>
                                        </p:cTn>
                                        <p:tgtEl>
                                          <p:spTgt spid="83972"/>
                                        </p:tgtEl>
                                        <p:attrNameLst>
                                          <p:attrName>style.visibility</p:attrName>
                                        </p:attrNameLst>
                                      </p:cBhvr>
                                      <p:to>
                                        <p:strVal val="visible"/>
                                      </p:to>
                                    </p:set>
                                    <p:anim calcmode="lin" valueType="num">
                                      <p:cBhvr>
                                        <p:cTn id="14" dur="1000" fill="hold"/>
                                        <p:tgtEl>
                                          <p:spTgt spid="83972"/>
                                        </p:tgtEl>
                                        <p:attrNameLst>
                                          <p:attrName>ppt_w</p:attrName>
                                        </p:attrNameLst>
                                      </p:cBhvr>
                                      <p:tavLst>
                                        <p:tav tm="0">
                                          <p:val>
                                            <p:fltVal val="0"/>
                                          </p:val>
                                        </p:tav>
                                        <p:tav tm="100000">
                                          <p:val>
                                            <p:strVal val="#ppt_w"/>
                                          </p:val>
                                        </p:tav>
                                      </p:tavLst>
                                    </p:anim>
                                    <p:anim calcmode="lin" valueType="num">
                                      <p:cBhvr>
                                        <p:cTn id="15" dur="1000" fill="hold"/>
                                        <p:tgtEl>
                                          <p:spTgt spid="83972"/>
                                        </p:tgtEl>
                                        <p:attrNameLst>
                                          <p:attrName>ppt_h</p:attrName>
                                        </p:attrNameLst>
                                      </p:cBhvr>
                                      <p:tavLst>
                                        <p:tav tm="0">
                                          <p:val>
                                            <p:fltVal val="0"/>
                                          </p:val>
                                        </p:tav>
                                        <p:tav tm="100000">
                                          <p:val>
                                            <p:strVal val="#ppt_h"/>
                                          </p:val>
                                        </p:tav>
                                      </p:tavLst>
                                    </p:anim>
                                    <p:anim calcmode="lin" valueType="num">
                                      <p:cBhvr>
                                        <p:cTn id="16" dur="1000" fill="hold"/>
                                        <p:tgtEl>
                                          <p:spTgt spid="83972"/>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8397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555875" y="0"/>
            <a:ext cx="4397375"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113332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6020"/>
                                        </p:tgtEl>
                                        <p:attrNameLst>
                                          <p:attrName>style.visibility</p:attrName>
                                        </p:attrNameLst>
                                      </p:cBhvr>
                                      <p:to>
                                        <p:strVal val="visible"/>
                                      </p:to>
                                    </p:set>
                                    <p:animEffect transition="in" filter="fade">
                                      <p:cBhvr>
                                        <p:cTn id="7" dur="1000"/>
                                        <p:tgtEl>
                                          <p:spTgt spid="86020"/>
                                        </p:tgtEl>
                                      </p:cBhvr>
                                    </p:animEffect>
                                    <p:anim calcmode="lin" valueType="num">
                                      <p:cBhvr>
                                        <p:cTn id="8" dur="1000" fill="hold"/>
                                        <p:tgtEl>
                                          <p:spTgt spid="86020"/>
                                        </p:tgtEl>
                                        <p:attrNameLst>
                                          <p:attrName>ppt_x</p:attrName>
                                        </p:attrNameLst>
                                      </p:cBhvr>
                                      <p:tavLst>
                                        <p:tav tm="0">
                                          <p:val>
                                            <p:strVal val="#ppt_x"/>
                                          </p:val>
                                        </p:tav>
                                        <p:tav tm="100000">
                                          <p:val>
                                            <p:strVal val="#ppt_x"/>
                                          </p:val>
                                        </p:tav>
                                      </p:tavLst>
                                    </p:anim>
                                    <p:anim calcmode="lin" valueType="num">
                                      <p:cBhvr>
                                        <p:cTn id="9" dur="1000" fill="hold"/>
                                        <p:tgtEl>
                                          <p:spTgt spid="860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738"/>
            <a:ext cx="9144000" cy="679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588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fade">
                                      <p:cBhvr>
                                        <p:cTn id="7" dur="1000"/>
                                        <p:tgtEl>
                                          <p:spTgt spid="97284"/>
                                        </p:tgtEl>
                                      </p:cBhvr>
                                    </p:animEffect>
                                    <p:anim calcmode="lin" valueType="num">
                                      <p:cBhvr>
                                        <p:cTn id="8" dur="1000" fill="hold"/>
                                        <p:tgtEl>
                                          <p:spTgt spid="97284"/>
                                        </p:tgtEl>
                                        <p:attrNameLst>
                                          <p:attrName>ppt_x</p:attrName>
                                        </p:attrNameLst>
                                      </p:cBhvr>
                                      <p:tavLst>
                                        <p:tav tm="0">
                                          <p:val>
                                            <p:strVal val="#ppt_x"/>
                                          </p:val>
                                        </p:tav>
                                        <p:tav tm="100000">
                                          <p:val>
                                            <p:strVal val="#ppt_x"/>
                                          </p:val>
                                        </p:tav>
                                      </p:tavLst>
                                    </p:anim>
                                    <p:anim calcmode="lin" valueType="num">
                                      <p:cBhvr>
                                        <p:cTn id="9" dur="1000" fill="hold"/>
                                        <p:tgtEl>
                                          <p:spTgt spid="972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style>
          <a:lnRef idx="3">
            <a:schemeClr val="lt1"/>
          </a:lnRef>
          <a:fillRef idx="1">
            <a:schemeClr val="accent5"/>
          </a:fillRef>
          <a:effectRef idx="1">
            <a:schemeClr val="accent5"/>
          </a:effectRef>
          <a:fontRef idx="minor">
            <a:schemeClr val="lt1"/>
          </a:fontRef>
        </p:style>
        <p:txBody>
          <a:bodyPr/>
          <a:lstStyle/>
          <a:p>
            <a:pPr algn="r" rtl="1"/>
            <a:r>
              <a:rPr lang="fa-IR" dirty="0">
                <a:solidFill>
                  <a:srgbClr val="000000"/>
                </a:solidFill>
                <a:cs typeface="B Titr" pitchFamily="2" charset="-78"/>
              </a:rPr>
              <a:t>2. عاری از </a:t>
            </a:r>
            <a:r>
              <a:rPr lang="en-US" dirty="0">
                <a:solidFill>
                  <a:srgbClr val="000000"/>
                </a:solidFill>
                <a:cs typeface="B Titr" pitchFamily="2" charset="-78"/>
              </a:rPr>
              <a:t>artifact </a:t>
            </a:r>
            <a:r>
              <a:rPr lang="fa-IR" dirty="0" smtClean="0">
                <a:solidFill>
                  <a:srgbClr val="000000"/>
                </a:solidFill>
                <a:cs typeface="B Titr" pitchFamily="2" charset="-78"/>
              </a:rPr>
              <a:t> بودن</a:t>
            </a:r>
            <a:endParaRPr lang="en-US" dirty="0">
              <a:solidFill>
                <a:srgbClr val="000000"/>
              </a:solidFill>
              <a:cs typeface="B Titr" pitchFamily="2" charset="-78"/>
            </a:endParaRPr>
          </a:p>
        </p:txBody>
      </p:sp>
      <p:pic>
        <p:nvPicPr>
          <p:cNvPr id="13314" name="Picture 2" descr="http://coughsyrup.ecoffeeonline.com/wp-content/uploads/2012/03/cough-syr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65624" y="5418446"/>
            <a:ext cx="1539376" cy="143955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الف) در ثانیه اول بازدم، سرفه یا بسته شدن گلوت وجود نداشته باشد</a:t>
            </a:r>
          </a:p>
          <a:p>
            <a:pPr algn="just" rtl="1">
              <a:lnSpc>
                <a:spcPct val="150000"/>
              </a:lnSpc>
            </a:pPr>
            <a:r>
              <a:rPr lang="fa-IR" dirty="0" smtClean="0">
                <a:solidFill>
                  <a:srgbClr val="000000"/>
                </a:solidFill>
                <a:cs typeface="B Nazanin" pitchFamily="2" charset="-78"/>
              </a:rPr>
              <a:t>بهتر این است که در کل مانور بازدمی سرفه وجود نداشته باشد ولی در صورتی که بیمار قادر به انجام مانور صحیح نباشد، سرفه نزدیک به انتهای بازدم باید ثبت شود</a:t>
            </a:r>
            <a:endParaRPr lang="en-US" dirty="0">
              <a:solidFill>
                <a:srgbClr val="000000"/>
              </a:solidFill>
              <a:cs typeface="B Nazanin" pitchFamily="2" charset="-78"/>
            </a:endParaRPr>
          </a:p>
        </p:txBody>
      </p:sp>
    </p:spTree>
    <p:extLst>
      <p:ext uri="{BB962C8B-B14F-4D97-AF65-F5344CB8AC3E}">
        <p14:creationId xmlns:p14="http://schemas.microsoft.com/office/powerpoint/2010/main" val="23124551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2438400" y="762000"/>
            <a:ext cx="7315200" cy="715962"/>
          </a:xfrm>
        </p:spPr>
        <p:txBody>
          <a:bodyPr/>
          <a:lstStyle/>
          <a:p>
            <a:r>
              <a:rPr lang="en-US"/>
              <a:t>No Coughing</a:t>
            </a:r>
          </a:p>
        </p:txBody>
      </p:sp>
      <p:sp>
        <p:nvSpPr>
          <p:cNvPr id="146435" name="Rectangle 3"/>
          <p:cNvSpPr>
            <a:spLocks noGrp="1" noChangeArrowheads="1"/>
          </p:cNvSpPr>
          <p:nvPr>
            <p:ph type="body" idx="1"/>
          </p:nvPr>
        </p:nvSpPr>
        <p:spPr/>
        <p:txBody>
          <a:bodyPr/>
          <a:lstStyle/>
          <a:p>
            <a:endParaRPr lang="en-US"/>
          </a:p>
        </p:txBody>
      </p:sp>
      <p:graphicFrame>
        <p:nvGraphicFramePr>
          <p:cNvPr id="146436" name="Object 4"/>
          <p:cNvGraphicFramePr>
            <a:graphicFrameLocks noChangeAspect="1"/>
          </p:cNvGraphicFramePr>
          <p:nvPr/>
        </p:nvGraphicFramePr>
        <p:xfrm>
          <a:off x="1711325" y="2514600"/>
          <a:ext cx="4851400" cy="3214688"/>
        </p:xfrm>
        <a:graphic>
          <a:graphicData uri="http://schemas.openxmlformats.org/presentationml/2006/ole">
            <mc:AlternateContent xmlns:mc="http://schemas.openxmlformats.org/markup-compatibility/2006">
              <mc:Choice xmlns:v="urn:schemas-microsoft-com:vml" Requires="v">
                <p:oleObj spid="_x0000_s14398" name="Drawing" r:id="rId3" imgW="4848120" imgH="3200400" progId="WPDraw30.Drawing">
                  <p:embed/>
                </p:oleObj>
              </mc:Choice>
              <mc:Fallback>
                <p:oleObj name="Drawing" r:id="rId3" imgW="4848120" imgH="3200400" progId="WPDraw30.Drawing">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1325" y="2514600"/>
                        <a:ext cx="4851400" cy="321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37" name="Object 5"/>
          <p:cNvGraphicFramePr>
            <a:graphicFrameLocks noChangeAspect="1"/>
          </p:cNvGraphicFramePr>
          <p:nvPr>
            <p:extLst>
              <p:ext uri="{D42A27DB-BD31-4B8C-83A1-F6EECF244321}">
                <p14:modId xmlns:p14="http://schemas.microsoft.com/office/powerpoint/2010/main" val="2792410633"/>
              </p:ext>
            </p:extLst>
          </p:nvPr>
        </p:nvGraphicFramePr>
        <p:xfrm>
          <a:off x="228600" y="1676400"/>
          <a:ext cx="8686800" cy="3962400"/>
        </p:xfrm>
        <a:graphic>
          <a:graphicData uri="http://schemas.openxmlformats.org/presentationml/2006/ole">
            <mc:AlternateContent xmlns:mc="http://schemas.openxmlformats.org/markup-compatibility/2006">
              <mc:Choice xmlns:v="urn:schemas-microsoft-com:vml" Requires="v">
                <p:oleObj spid="_x0000_s14399" name="Drawing" r:id="rId5" imgW="8686047" imgH="3963041" progId="WPDraw30.Drawing">
                  <p:embed/>
                </p:oleObj>
              </mc:Choice>
              <mc:Fallback>
                <p:oleObj name="Drawing" r:id="rId5" imgW="8686047" imgH="3963041" progId="WPDraw30.Drawing">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676400"/>
                        <a:ext cx="86868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3537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6434"/>
                                        </p:tgtEl>
                                        <p:attrNameLst>
                                          <p:attrName>style.visibility</p:attrName>
                                        </p:attrNameLst>
                                      </p:cBhvr>
                                      <p:to>
                                        <p:strVal val="visible"/>
                                      </p:to>
                                    </p:set>
                                    <p:animEffect transition="in" filter="fade">
                                      <p:cBhvr>
                                        <p:cTn id="7" dur="1000"/>
                                        <p:tgtEl>
                                          <p:spTgt spid="146434"/>
                                        </p:tgtEl>
                                      </p:cBhvr>
                                    </p:animEffect>
                                    <p:anim calcmode="lin" valueType="num">
                                      <p:cBhvr>
                                        <p:cTn id="8" dur="1000" fill="hold"/>
                                        <p:tgtEl>
                                          <p:spTgt spid="146434"/>
                                        </p:tgtEl>
                                        <p:attrNameLst>
                                          <p:attrName>ppt_x</p:attrName>
                                        </p:attrNameLst>
                                      </p:cBhvr>
                                      <p:tavLst>
                                        <p:tav tm="0">
                                          <p:val>
                                            <p:strVal val="#ppt_x"/>
                                          </p:val>
                                        </p:tav>
                                        <p:tav tm="100000">
                                          <p:val>
                                            <p:strVal val="#ppt_x"/>
                                          </p:val>
                                        </p:tav>
                                      </p:tavLst>
                                    </p:anim>
                                    <p:anim calcmode="lin" valueType="num">
                                      <p:cBhvr>
                                        <p:cTn id="9" dur="1000" fill="hold"/>
                                        <p:tgtEl>
                                          <p:spTgt spid="14643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146437"/>
                                        </p:tgtEl>
                                        <p:attrNameLst>
                                          <p:attrName>style.visibility</p:attrName>
                                        </p:attrNameLst>
                                      </p:cBhvr>
                                      <p:to>
                                        <p:strVal val="visible"/>
                                      </p:to>
                                    </p:set>
                                    <p:anim calcmode="lin" valueType="num">
                                      <p:cBhvr>
                                        <p:cTn id="14" dur="500" fill="hold"/>
                                        <p:tgtEl>
                                          <p:spTgt spid="146437"/>
                                        </p:tgtEl>
                                        <p:attrNameLst>
                                          <p:attrName>ppt_w</p:attrName>
                                        </p:attrNameLst>
                                      </p:cBhvr>
                                      <p:tavLst>
                                        <p:tav tm="0">
                                          <p:val>
                                            <p:strVal val="#ppt_w*2.5"/>
                                          </p:val>
                                        </p:tav>
                                        <p:tav tm="100000">
                                          <p:val>
                                            <p:strVal val="#ppt_w"/>
                                          </p:val>
                                        </p:tav>
                                      </p:tavLst>
                                    </p:anim>
                                    <p:anim calcmode="lin" valueType="num">
                                      <p:cBhvr>
                                        <p:cTn id="15" dur="500" fill="hold"/>
                                        <p:tgtEl>
                                          <p:spTgt spid="146437"/>
                                        </p:tgtEl>
                                        <p:attrNameLst>
                                          <p:attrName>ppt_h</p:attrName>
                                        </p:attrNameLst>
                                      </p:cBhvr>
                                      <p:tavLst>
                                        <p:tav tm="0">
                                          <p:val>
                                            <p:strVal val="#ppt_h*0.01"/>
                                          </p:val>
                                        </p:tav>
                                        <p:tav tm="100000">
                                          <p:val>
                                            <p:strVal val="#ppt_h"/>
                                          </p:val>
                                        </p:tav>
                                      </p:tavLst>
                                    </p:anim>
                                    <p:anim calcmode="lin" valueType="num">
                                      <p:cBhvr>
                                        <p:cTn id="16" dur="500" fill="hold"/>
                                        <p:tgtEl>
                                          <p:spTgt spid="146437"/>
                                        </p:tgtEl>
                                        <p:attrNameLst>
                                          <p:attrName>ppt_x</p:attrName>
                                        </p:attrNameLst>
                                      </p:cBhvr>
                                      <p:tavLst>
                                        <p:tav tm="0">
                                          <p:val>
                                            <p:strVal val="#ppt_x"/>
                                          </p:val>
                                        </p:tav>
                                        <p:tav tm="100000">
                                          <p:val>
                                            <p:strVal val="#ppt_x"/>
                                          </p:val>
                                        </p:tav>
                                      </p:tavLst>
                                    </p:anim>
                                    <p:anim calcmode="lin" valueType="num">
                                      <p:cBhvr>
                                        <p:cTn id="17" dur="500" fill="hold"/>
                                        <p:tgtEl>
                                          <p:spTgt spid="146437"/>
                                        </p:tgtEl>
                                        <p:attrNameLst>
                                          <p:attrName>ppt_y</p:attrName>
                                        </p:attrNameLst>
                                      </p:cBhvr>
                                      <p:tavLst>
                                        <p:tav tm="0">
                                          <p:val>
                                            <p:strVal val="#ppt_h+1"/>
                                          </p:val>
                                        </p:tav>
                                        <p:tav tm="100000">
                                          <p:val>
                                            <p:strVal val="#ppt_y"/>
                                          </p:val>
                                        </p:tav>
                                      </p:tavLst>
                                    </p:anim>
                                    <p:animEffect transition="in" filter="fade">
                                      <p:cBhvr>
                                        <p:cTn id="18" dur="500"/>
                                        <p:tgtEl>
                                          <p:spTgt spid="146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0"/>
            <a:ext cx="401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812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10948"/>
                                        </p:tgtEl>
                                        <p:attrNameLst>
                                          <p:attrName>style.visibility</p:attrName>
                                        </p:attrNameLst>
                                      </p:cBhvr>
                                      <p:to>
                                        <p:strVal val="visible"/>
                                      </p:to>
                                    </p:set>
                                    <p:animEffect transition="in" filter="fade">
                                      <p:cBhvr>
                                        <p:cTn id="7" dur="1000"/>
                                        <p:tgtEl>
                                          <p:spTgt spid="210948"/>
                                        </p:tgtEl>
                                      </p:cBhvr>
                                    </p:animEffect>
                                    <p:anim calcmode="lin" valueType="num">
                                      <p:cBhvr>
                                        <p:cTn id="8" dur="1000" fill="hold"/>
                                        <p:tgtEl>
                                          <p:spTgt spid="210948"/>
                                        </p:tgtEl>
                                        <p:attrNameLst>
                                          <p:attrName>ppt_x</p:attrName>
                                        </p:attrNameLst>
                                      </p:cBhvr>
                                      <p:tavLst>
                                        <p:tav tm="0">
                                          <p:val>
                                            <p:strVal val="#ppt_x"/>
                                          </p:val>
                                        </p:tav>
                                        <p:tav tm="100000">
                                          <p:val>
                                            <p:strVal val="#ppt_x"/>
                                          </p:val>
                                        </p:tav>
                                      </p:tavLst>
                                    </p:anim>
                                    <p:anim calcmode="lin" valueType="num">
                                      <p:cBhvr>
                                        <p:cTn id="9" dur="1000" fill="hold"/>
                                        <p:tgtEl>
                                          <p:spTgt spid="2109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vula.uct.ac.za/access/content/group/9c29ba04-b1ee-49b9-8c85-9a468b556ce2/DOh/Module%204%20_Toxom%20II_/toxom2/Lung%20Function%20Practicum/Graphics/E1-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5" y="1752600"/>
            <a:ext cx="4419600" cy="407963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s://vula.uct.ac.za/access/content/group/9c29ba04-b1ee-49b9-8c85-9a468b556ce2/DOh/Module%204%20_Toxom%20II_/toxom2/Lung%20Function%20Practicum/Graphics/E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752600"/>
            <a:ext cx="44577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086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ب) مانور بطور یکنواخت انجام شده باشد و نه با یک نیروی متغیر </a:t>
            </a:r>
            <a:r>
              <a:rPr lang="en-US" b="1" dirty="0" smtClean="0">
                <a:solidFill>
                  <a:srgbClr val="000000"/>
                </a:solidFill>
                <a:cs typeface="B Nazanin" pitchFamily="2" charset="-78"/>
              </a:rPr>
              <a:t>variable effort</a:t>
            </a:r>
            <a:endParaRPr lang="fa-IR" b="1" dirty="0" smtClean="0">
              <a:solidFill>
                <a:srgbClr val="000000"/>
              </a:solidFill>
              <a:cs typeface="B Nazanin" pitchFamily="2" charset="-78"/>
            </a:endParaRPr>
          </a:p>
          <a:p>
            <a:pPr marL="0" indent="0" algn="just" rtl="1">
              <a:lnSpc>
                <a:spcPct val="150000"/>
              </a:lnSpc>
              <a:buNone/>
            </a:pPr>
            <a:endParaRPr lang="en-US"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114800"/>
            <a:ext cx="549206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1487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914400" y="838200"/>
            <a:ext cx="7315200" cy="715962"/>
          </a:xfrm>
        </p:spPr>
        <p:txBody>
          <a:bodyPr/>
          <a:lstStyle/>
          <a:p>
            <a:r>
              <a:rPr lang="en-US" dirty="0" smtClean="0"/>
              <a:t>Variable effort</a:t>
            </a:r>
            <a:endParaRPr lang="en-US" dirty="0"/>
          </a:p>
        </p:txBody>
      </p:sp>
      <p:graphicFrame>
        <p:nvGraphicFramePr>
          <p:cNvPr id="148483" name="Object 3"/>
          <p:cNvGraphicFramePr>
            <a:graphicFrameLocks noChangeAspect="1"/>
          </p:cNvGraphicFramePr>
          <p:nvPr/>
        </p:nvGraphicFramePr>
        <p:xfrm>
          <a:off x="9093200" y="5922963"/>
          <a:ext cx="193675" cy="193675"/>
        </p:xfrm>
        <a:graphic>
          <a:graphicData uri="http://schemas.openxmlformats.org/presentationml/2006/ole">
            <mc:AlternateContent xmlns:mc="http://schemas.openxmlformats.org/markup-compatibility/2006">
              <mc:Choice xmlns:v="urn:schemas-microsoft-com:vml" Requires="v">
                <p:oleObj spid="_x0000_s16444" name="Drawing" r:id="rId3" imgW="228600" imgH="228600" progId="WPDraw30.Drawing">
                  <p:embed/>
                </p:oleObj>
              </mc:Choice>
              <mc:Fallback>
                <p:oleObj name="Drawing" r:id="rId3" imgW="228600" imgH="228600" progId="WPDraw30.Drawing">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3200" y="5922963"/>
                        <a:ext cx="193675" cy="19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4" name="Object 4"/>
          <p:cNvGraphicFramePr>
            <a:graphicFrameLocks noChangeAspect="1"/>
          </p:cNvGraphicFramePr>
          <p:nvPr/>
        </p:nvGraphicFramePr>
        <p:xfrm>
          <a:off x="457200" y="1981200"/>
          <a:ext cx="8153400" cy="3781425"/>
        </p:xfrm>
        <a:graphic>
          <a:graphicData uri="http://schemas.openxmlformats.org/presentationml/2006/ole">
            <mc:AlternateContent xmlns:mc="http://schemas.openxmlformats.org/markup-compatibility/2006">
              <mc:Choice xmlns:v="urn:schemas-microsoft-com:vml" Requires="v">
                <p:oleObj spid="_x0000_s16445" name="Drawing" r:id="rId5" imgW="22156043" imgH="8048626" progId="WPDraw30.Drawing">
                  <p:embed/>
                </p:oleObj>
              </mc:Choice>
              <mc:Fallback>
                <p:oleObj name="Drawing" r:id="rId5" imgW="22156043" imgH="8048626" progId="WPDraw30.Drawing">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981200"/>
                        <a:ext cx="8153400" cy="378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332379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fade">
                                      <p:cBhvr>
                                        <p:cTn id="7" dur="1000"/>
                                        <p:tgtEl>
                                          <p:spTgt spid="148482"/>
                                        </p:tgtEl>
                                      </p:cBhvr>
                                    </p:animEffect>
                                    <p:anim calcmode="lin" valueType="num">
                                      <p:cBhvr>
                                        <p:cTn id="8" dur="1000" fill="hold"/>
                                        <p:tgtEl>
                                          <p:spTgt spid="148482"/>
                                        </p:tgtEl>
                                        <p:attrNameLst>
                                          <p:attrName>ppt_x</p:attrName>
                                        </p:attrNameLst>
                                      </p:cBhvr>
                                      <p:tavLst>
                                        <p:tav tm="0">
                                          <p:val>
                                            <p:strVal val="#ppt_x"/>
                                          </p:val>
                                        </p:tav>
                                        <p:tav tm="100000">
                                          <p:val>
                                            <p:strVal val="#ppt_x"/>
                                          </p:val>
                                        </p:tav>
                                      </p:tavLst>
                                    </p:anim>
                                    <p:anim calcmode="lin" valueType="num">
                                      <p:cBhvr>
                                        <p:cTn id="9" dur="1000" fill="hold"/>
                                        <p:tgtEl>
                                          <p:spTgt spid="14848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nodeType="clickEffect">
                                  <p:stCondLst>
                                    <p:cond delay="0"/>
                                  </p:stCondLst>
                                  <p:childTnLst>
                                    <p:set>
                                      <p:cBhvr>
                                        <p:cTn id="13" dur="1" fill="hold">
                                          <p:stCondLst>
                                            <p:cond delay="0"/>
                                          </p:stCondLst>
                                        </p:cTn>
                                        <p:tgtEl>
                                          <p:spTgt spid="148484"/>
                                        </p:tgtEl>
                                        <p:attrNameLst>
                                          <p:attrName>style.visibility</p:attrName>
                                        </p:attrNameLst>
                                      </p:cBhvr>
                                      <p:to>
                                        <p:strVal val="visible"/>
                                      </p:to>
                                    </p:set>
                                    <p:animEffect transition="in" filter="slide(fromBottom)">
                                      <p:cBhvr>
                                        <p:cTn id="14" dur="500"/>
                                        <p:tgtEl>
                                          <p:spTgt spid="148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58569" t="29386" r="11450" b="14295"/>
          <a:stretch/>
        </p:blipFill>
        <p:spPr bwMode="auto">
          <a:xfrm>
            <a:off x="1219200" y="1066800"/>
            <a:ext cx="6553200" cy="553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07831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38200"/>
            <a:ext cx="6751996"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45647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2133600" y="68262"/>
            <a:ext cx="533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839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211972"/>
                                        </p:tgtEl>
                                        <p:attrNameLst>
                                          <p:attrName>style.visibility</p:attrName>
                                        </p:attrNameLst>
                                      </p:cBhvr>
                                      <p:to>
                                        <p:strVal val="visible"/>
                                      </p:to>
                                    </p:set>
                                    <p:anim calcmode="lin" valueType="num">
                                      <p:cBhvr>
                                        <p:cTn id="7" dur="500" fill="hold"/>
                                        <p:tgtEl>
                                          <p:spTgt spid="211972"/>
                                        </p:tgtEl>
                                        <p:attrNameLst>
                                          <p:attrName>ppt_w</p:attrName>
                                        </p:attrNameLst>
                                      </p:cBhvr>
                                      <p:tavLst>
                                        <p:tav tm="0">
                                          <p:val>
                                            <p:strVal val="#ppt_w*2.5"/>
                                          </p:val>
                                        </p:tav>
                                        <p:tav tm="100000">
                                          <p:val>
                                            <p:strVal val="#ppt_w"/>
                                          </p:val>
                                        </p:tav>
                                      </p:tavLst>
                                    </p:anim>
                                    <p:anim calcmode="lin" valueType="num">
                                      <p:cBhvr>
                                        <p:cTn id="8" dur="500" fill="hold"/>
                                        <p:tgtEl>
                                          <p:spTgt spid="211972"/>
                                        </p:tgtEl>
                                        <p:attrNameLst>
                                          <p:attrName>ppt_h</p:attrName>
                                        </p:attrNameLst>
                                      </p:cBhvr>
                                      <p:tavLst>
                                        <p:tav tm="0">
                                          <p:val>
                                            <p:strVal val="#ppt_h*0.01"/>
                                          </p:val>
                                        </p:tav>
                                        <p:tav tm="100000">
                                          <p:val>
                                            <p:strVal val="#ppt_h"/>
                                          </p:val>
                                        </p:tav>
                                      </p:tavLst>
                                    </p:anim>
                                    <p:anim calcmode="lin" valueType="num">
                                      <p:cBhvr>
                                        <p:cTn id="9" dur="500" fill="hold"/>
                                        <p:tgtEl>
                                          <p:spTgt spid="211972"/>
                                        </p:tgtEl>
                                        <p:attrNameLst>
                                          <p:attrName>ppt_x</p:attrName>
                                        </p:attrNameLst>
                                      </p:cBhvr>
                                      <p:tavLst>
                                        <p:tav tm="0">
                                          <p:val>
                                            <p:strVal val="#ppt_x"/>
                                          </p:val>
                                        </p:tav>
                                        <p:tav tm="100000">
                                          <p:val>
                                            <p:strVal val="#ppt_x"/>
                                          </p:val>
                                        </p:tav>
                                      </p:tavLst>
                                    </p:anim>
                                    <p:anim calcmode="lin" valueType="num">
                                      <p:cBhvr>
                                        <p:cTn id="10" dur="500" fill="hold"/>
                                        <p:tgtEl>
                                          <p:spTgt spid="211972"/>
                                        </p:tgtEl>
                                        <p:attrNameLst>
                                          <p:attrName>ppt_y</p:attrName>
                                        </p:attrNameLst>
                                      </p:cBhvr>
                                      <p:tavLst>
                                        <p:tav tm="0">
                                          <p:val>
                                            <p:strVal val="#ppt_h+1"/>
                                          </p:val>
                                        </p:tav>
                                        <p:tav tm="100000">
                                          <p:val>
                                            <p:strVal val="#ppt_y"/>
                                          </p:val>
                                        </p:tav>
                                      </p:tavLst>
                                    </p:anim>
                                    <p:animEffect transition="in" filter="fade">
                                      <p:cBhvr>
                                        <p:cTn id="11" dur="500"/>
                                        <p:tgtEl>
                                          <p:spTgt spid="21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ج) نشت از اطراف دهان</a:t>
            </a: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24580" name="Picture 4" descr="http://amyandpals.com/wp-content/uploads/2013/06/DeBorahspirometr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2514600"/>
            <a:ext cx="2819400" cy="37747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bwMode="auto">
          <a:xfrm>
            <a:off x="2209800" y="3352800"/>
            <a:ext cx="419100" cy="590550"/>
          </a:xfrm>
          <a:prstGeom prst="straightConnector1">
            <a:avLst/>
          </a:prstGeom>
          <a:ln>
            <a:tailEnd type="arrow"/>
          </a:ln>
          <a:ex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66660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a:solidFill>
                  <a:srgbClr val="000000"/>
                </a:solidFill>
                <a:cs typeface="B Nazanin" pitchFamily="2" charset="-78"/>
              </a:rPr>
              <a:t>د) انسداد قطعه دهانی بوسیله زبان</a:t>
            </a:r>
            <a:endParaRPr lang="en-US" b="1" dirty="0">
              <a:solidFill>
                <a:srgbClr val="000000"/>
              </a:solidFill>
              <a:cs typeface="B Nazanin" pitchFamily="2" charset="-78"/>
            </a:endParaRPr>
          </a:p>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26626" name="Picture 2" descr="http://img.ehowcdn.com/article-new-thumbnail/ehow/images/a01/vq/s7/read-spirometer-test-results-800x8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590800"/>
            <a:ext cx="4918528" cy="359092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84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09600"/>
            <a:ext cx="5491163" cy="5741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9749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ه) منحنی </a:t>
            </a:r>
            <a:r>
              <a:rPr lang="en-US" b="1" dirty="0" smtClean="0">
                <a:solidFill>
                  <a:srgbClr val="000000"/>
                </a:solidFill>
                <a:cs typeface="B Nazanin" pitchFamily="2" charset="-78"/>
              </a:rPr>
              <a:t>VT </a:t>
            </a:r>
            <a:r>
              <a:rPr lang="fa-IR" b="1" dirty="0" smtClean="0">
                <a:solidFill>
                  <a:srgbClr val="000000"/>
                </a:solidFill>
                <a:cs typeface="B Nazanin" pitchFamily="2" charset="-78"/>
              </a:rPr>
              <a:t> و </a:t>
            </a:r>
            <a:r>
              <a:rPr lang="en-US" b="1" dirty="0" smtClean="0">
                <a:solidFill>
                  <a:srgbClr val="000000"/>
                </a:solidFill>
                <a:cs typeface="B Nazanin" pitchFamily="2" charset="-78"/>
              </a:rPr>
              <a:t>FV</a:t>
            </a:r>
            <a:r>
              <a:rPr lang="fa-IR" b="1" dirty="0" smtClean="0">
                <a:solidFill>
                  <a:srgbClr val="000000"/>
                </a:solidFill>
                <a:cs typeface="B Nazanin" pitchFamily="2" charset="-78"/>
              </a:rPr>
              <a:t> بدون دندانه و کاملا صاف و ممتد باشد</a:t>
            </a: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8" name="Picture 5" descr="Scan10011-edit"/>
          <p:cNvPicPr>
            <a:picLocks noChangeAspect="1" noChangeArrowheads="1"/>
          </p:cNvPicPr>
          <p:nvPr/>
        </p:nvPicPr>
        <p:blipFill rotWithShape="1">
          <a:blip r:embed="rId4">
            <a:extLst>
              <a:ext uri="{28A0092B-C50C-407E-A947-70E740481C1C}">
                <a14:useLocalDpi xmlns:a14="http://schemas.microsoft.com/office/drawing/2010/main" val="0"/>
              </a:ext>
            </a:extLst>
          </a:blip>
          <a:srcRect l="61615" t="78168"/>
          <a:stretch/>
        </p:blipFill>
        <p:spPr bwMode="auto">
          <a:xfrm>
            <a:off x="0" y="3048000"/>
            <a:ext cx="7015075" cy="35075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bwMode="auto">
          <a:xfrm>
            <a:off x="3886200" y="3733800"/>
            <a:ext cx="2286000" cy="685800"/>
          </a:xfrm>
          <a:prstGeom prst="rect">
            <a:avLst/>
          </a:prstGeom>
          <a:ln/>
          <a:extLst/>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7089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27650" name="Picture 2" descr="http://journal.publications.chestnet.org/data/Journals/CHEST/22153/zcb999092438000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819400"/>
            <a:ext cx="6400800" cy="3605784"/>
          </a:xfrm>
          <a:prstGeom prst="rect">
            <a:avLst/>
          </a:prstGeom>
          <a:noFill/>
          <a:extLst>
            <a:ext uri="{909E8E84-426E-40DD-AFC4-6F175D3DCCD1}">
              <a14:hiddenFill xmlns:a14="http://schemas.microsoft.com/office/drawing/2010/main">
                <a:solidFill>
                  <a:srgbClr val="FFFFFF"/>
                </a:solidFill>
              </a14:hiddenFill>
            </a:ext>
          </a:extLst>
        </p:spPr>
      </p:pic>
      <p:pic>
        <p:nvPicPr>
          <p:cNvPr id="276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4924" y="134203"/>
            <a:ext cx="2985752" cy="254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3271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371600"/>
          </a:xfrm>
        </p:spPr>
        <p:style>
          <a:lnRef idx="3">
            <a:schemeClr val="lt1"/>
          </a:lnRef>
          <a:fillRef idx="1">
            <a:schemeClr val="accent5"/>
          </a:fillRef>
          <a:effectRef idx="1">
            <a:schemeClr val="accent5"/>
          </a:effectRef>
          <a:fontRef idx="minor">
            <a:schemeClr val="lt1"/>
          </a:fontRef>
        </p:style>
        <p:txBody>
          <a:bodyPr/>
          <a:lstStyle/>
          <a:p>
            <a:pPr algn="r" rtl="1"/>
            <a:r>
              <a:rPr lang="fa-IR" dirty="0" smtClean="0">
                <a:solidFill>
                  <a:srgbClr val="000000"/>
                </a:solidFill>
                <a:cs typeface="B Titr" pitchFamily="2" charset="-78"/>
              </a:rPr>
              <a:t>3. پایان مناسب</a:t>
            </a:r>
            <a:br>
              <a:rPr lang="fa-IR" dirty="0" smtClean="0">
                <a:solidFill>
                  <a:srgbClr val="000000"/>
                </a:solidFill>
                <a:cs typeface="B Titr" pitchFamily="2" charset="-78"/>
              </a:rPr>
            </a:br>
            <a:r>
              <a:rPr lang="en-US" dirty="0" smtClean="0">
                <a:solidFill>
                  <a:srgbClr val="000000"/>
                </a:solidFill>
                <a:cs typeface="B Titr" pitchFamily="2" charset="-78"/>
              </a:rPr>
              <a:t>end of test criteria</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حداقل 6 ثانیه یا 3 ثانیه در کودکان</a:t>
            </a:r>
            <a:r>
              <a:rPr lang="fa-IR" b="1" dirty="0">
                <a:solidFill>
                  <a:srgbClr val="000000"/>
                </a:solidFill>
                <a:cs typeface="B Nazanin" pitchFamily="2" charset="-78"/>
              </a:rPr>
              <a:t> </a:t>
            </a:r>
            <a:r>
              <a:rPr lang="fa-IR" b="1" dirty="0" smtClean="0">
                <a:solidFill>
                  <a:srgbClr val="000000"/>
                </a:solidFill>
                <a:cs typeface="B Nazanin" pitchFamily="2" charset="-78"/>
              </a:rPr>
              <a:t>یا</a:t>
            </a:r>
          </a:p>
          <a:p>
            <a:pPr marL="0" indent="0" algn="just" rtl="1">
              <a:lnSpc>
                <a:spcPct val="150000"/>
              </a:lnSpc>
              <a:buNone/>
            </a:pPr>
            <a:r>
              <a:rPr lang="fa-IR" b="1" dirty="0" smtClean="0">
                <a:solidFill>
                  <a:srgbClr val="000000"/>
                </a:solidFill>
                <a:cs typeface="B Nazanin" pitchFamily="2" charset="-78"/>
              </a:rPr>
              <a:t>منحنی </a:t>
            </a:r>
            <a:r>
              <a:rPr lang="en-US" b="1" dirty="0" smtClean="0">
                <a:solidFill>
                  <a:srgbClr val="000000"/>
                </a:solidFill>
                <a:cs typeface="B Nazanin" pitchFamily="2" charset="-78"/>
              </a:rPr>
              <a:t>VT</a:t>
            </a:r>
            <a:r>
              <a:rPr lang="fa-IR" b="1" dirty="0" smtClean="0">
                <a:solidFill>
                  <a:srgbClr val="000000"/>
                </a:solidFill>
                <a:cs typeface="B Nazanin" pitchFamily="2" charset="-78"/>
              </a:rPr>
              <a:t> حداقل 1 ثانیه </a:t>
            </a:r>
            <a:r>
              <a:rPr lang="en-US" b="1" dirty="0" smtClean="0">
                <a:solidFill>
                  <a:srgbClr val="000000"/>
                </a:solidFill>
                <a:cs typeface="B Nazanin" pitchFamily="2" charset="-78"/>
              </a:rPr>
              <a:t>flat </a:t>
            </a:r>
            <a:r>
              <a:rPr lang="fa-IR" b="1" dirty="0" smtClean="0">
                <a:solidFill>
                  <a:srgbClr val="000000"/>
                </a:solidFill>
                <a:cs typeface="B Nazanin" pitchFamily="2" charset="-78"/>
              </a:rPr>
              <a:t>یا </a:t>
            </a:r>
            <a:r>
              <a:rPr lang="en-US" b="1" dirty="0" smtClean="0">
                <a:solidFill>
                  <a:srgbClr val="000000"/>
                </a:solidFill>
                <a:cs typeface="B Nazanin" pitchFamily="2" charset="-78"/>
              </a:rPr>
              <a:t>plateau</a:t>
            </a:r>
            <a:r>
              <a:rPr lang="fa-IR" b="1" dirty="0" smtClean="0">
                <a:solidFill>
                  <a:srgbClr val="000000"/>
                </a:solidFill>
                <a:cs typeface="B Nazanin" pitchFamily="2" charset="-78"/>
              </a:rPr>
              <a:t> یا </a:t>
            </a:r>
          </a:p>
          <a:p>
            <a:pPr marL="0" indent="0" algn="just" rtl="1">
              <a:lnSpc>
                <a:spcPct val="150000"/>
              </a:lnSpc>
              <a:buNone/>
            </a:pPr>
            <a:r>
              <a:rPr lang="fa-IR" b="1" dirty="0" smtClean="0">
                <a:solidFill>
                  <a:srgbClr val="000000"/>
                </a:solidFill>
                <a:cs typeface="B Nazanin" pitchFamily="2" charset="-78"/>
              </a:rPr>
              <a:t>بیمار به هر دلیل قادر به ادامه نباشد یا</a:t>
            </a:r>
          </a:p>
          <a:p>
            <a:pPr marL="0" indent="0" algn="just" rtl="1">
              <a:lnSpc>
                <a:spcPct val="150000"/>
              </a:lnSpc>
              <a:buNone/>
            </a:pPr>
            <a:r>
              <a:rPr lang="fa-IR" b="1" dirty="0" smtClean="0">
                <a:solidFill>
                  <a:srgbClr val="000000"/>
                </a:solidFill>
                <a:cs typeface="B Nazanin" pitchFamily="2" charset="-78"/>
              </a:rPr>
              <a:t>در بیمار آسماتیک یا مبتلا به </a:t>
            </a:r>
            <a:r>
              <a:rPr lang="en-US" b="1" dirty="0" smtClean="0">
                <a:solidFill>
                  <a:srgbClr val="000000"/>
                </a:solidFill>
                <a:cs typeface="B Nazanin" pitchFamily="2" charset="-78"/>
              </a:rPr>
              <a:t>COPD</a:t>
            </a:r>
            <a:endParaRPr lang="fa-IR" b="1" dirty="0" smtClean="0">
              <a:solidFill>
                <a:srgbClr val="000000"/>
              </a:solidFill>
              <a:cs typeface="B Nazanin" pitchFamily="2" charset="-78"/>
            </a:endParaRPr>
          </a:p>
        </p:txBody>
      </p:sp>
    </p:spTree>
    <p:extLst>
      <p:ext uri="{BB962C8B-B14F-4D97-AF65-F5344CB8AC3E}">
        <p14:creationId xmlns:p14="http://schemas.microsoft.com/office/powerpoint/2010/main" val="40517624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279699352"/>
              </p:ext>
            </p:extLst>
          </p:nvPr>
        </p:nvGraphicFramePr>
        <p:xfrm>
          <a:off x="-1752600" y="838200"/>
          <a:ext cx="12023693" cy="5886450"/>
        </p:xfrm>
        <a:graphic>
          <a:graphicData uri="http://schemas.openxmlformats.org/presentationml/2006/ole">
            <mc:AlternateContent xmlns:mc="http://schemas.openxmlformats.org/markup-compatibility/2006">
              <mc:Choice xmlns:v="urn:schemas-microsoft-com:vml" Requires="v">
                <p:oleObj spid="_x0000_s28700" name="Drawing" r:id="rId3" imgW="8943840" imgH="4381560" progId="WPDraw30.Drawing">
                  <p:embed/>
                </p:oleObj>
              </mc:Choice>
              <mc:Fallback>
                <p:oleObj name="Drawing" r:id="rId3" imgW="8943840" imgH="4381560" progId="WPDraw30.Drawing">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838200"/>
                        <a:ext cx="12023693" cy="58864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7179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49017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292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91"/>
            <a:ext cx="9144000" cy="685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57280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524000"/>
          </a:xfrm>
        </p:spPr>
        <p:style>
          <a:lnRef idx="3">
            <a:schemeClr val="lt1"/>
          </a:lnRef>
          <a:fillRef idx="1">
            <a:schemeClr val="accent6"/>
          </a:fillRef>
          <a:effectRef idx="1">
            <a:schemeClr val="accent6"/>
          </a:effectRef>
          <a:fontRef idx="minor">
            <a:schemeClr val="lt1"/>
          </a:fontRef>
        </p:style>
        <p:txBody>
          <a:bodyPr/>
          <a:lstStyle/>
          <a:p>
            <a:pPr algn="r" rtl="1"/>
            <a:r>
              <a:rPr lang="fa-IR" dirty="0" smtClean="0">
                <a:solidFill>
                  <a:schemeClr val="bg1"/>
                </a:solidFill>
                <a:cs typeface="B Titr" pitchFamily="2" charset="-78"/>
              </a:rPr>
              <a:t>معیارهای تکرارپذیری</a:t>
            </a:r>
            <a:br>
              <a:rPr lang="fa-IR" dirty="0" smtClean="0">
                <a:solidFill>
                  <a:schemeClr val="bg1"/>
                </a:solidFill>
                <a:cs typeface="B Titr" pitchFamily="2" charset="-78"/>
              </a:rPr>
            </a:br>
            <a:r>
              <a:rPr lang="en-US" dirty="0" smtClean="0">
                <a:solidFill>
                  <a:schemeClr val="bg1"/>
                </a:solidFill>
                <a:cs typeface="B Titr" pitchFamily="2" charset="-78"/>
              </a:rPr>
              <a:t>Reproducibility</a:t>
            </a:r>
            <a:r>
              <a:rPr lang="fa-IR" dirty="0" smtClean="0">
                <a:solidFill>
                  <a:schemeClr val="bg1"/>
                </a:solidFill>
                <a:cs typeface="B Titr" pitchFamily="2" charset="-78"/>
              </a:rPr>
              <a:t> </a:t>
            </a:r>
            <a:endParaRPr lang="en-US" dirty="0">
              <a:solidFill>
                <a:schemeClr val="bg1"/>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algn="just" rtl="1">
              <a:lnSpc>
                <a:spcPct val="150000"/>
              </a:lnSpc>
            </a:pPr>
            <a:r>
              <a:rPr lang="fa-IR" b="1" dirty="0">
                <a:solidFill>
                  <a:srgbClr val="000000"/>
                </a:solidFill>
                <a:cs typeface="B Nazanin" pitchFamily="2" charset="-78"/>
              </a:rPr>
              <a:t> </a:t>
            </a:r>
            <a:r>
              <a:rPr lang="fa-IR" b="1" dirty="0" smtClean="0">
                <a:solidFill>
                  <a:srgbClr val="000000"/>
                </a:solidFill>
                <a:cs typeface="B Nazanin" pitchFamily="2" charset="-78"/>
              </a:rPr>
              <a:t>در صورتی که 3 مانور قابل قبول داشته باشیم</a:t>
            </a:r>
          </a:p>
          <a:p>
            <a:pPr algn="just" rtl="1">
              <a:lnSpc>
                <a:spcPct val="150000"/>
              </a:lnSpc>
            </a:pPr>
            <a:r>
              <a:rPr lang="fa-IR" b="1" dirty="0" smtClean="0">
                <a:solidFill>
                  <a:srgbClr val="000000"/>
                </a:solidFill>
                <a:cs typeface="B Nazanin" pitchFamily="2" charset="-78"/>
              </a:rPr>
              <a:t>اختلاف عددی بین دو </a:t>
            </a:r>
            <a:r>
              <a:rPr lang="en-US" b="1" dirty="0" smtClean="0">
                <a:solidFill>
                  <a:schemeClr val="bg2"/>
                </a:solidFill>
                <a:cs typeface="B Nazanin" pitchFamily="2" charset="-78"/>
              </a:rPr>
              <a:t>FVC</a:t>
            </a:r>
            <a:r>
              <a:rPr lang="fa-IR" b="1" dirty="0" smtClean="0">
                <a:solidFill>
                  <a:schemeClr val="bg2"/>
                </a:solidFill>
                <a:cs typeface="B Nazanin" pitchFamily="2" charset="-78"/>
              </a:rPr>
              <a:t> </a:t>
            </a:r>
            <a:r>
              <a:rPr lang="fa-IR" b="1" dirty="0" smtClean="0">
                <a:solidFill>
                  <a:srgbClr val="000000"/>
                </a:solidFill>
                <a:cs typeface="B Nazanin" pitchFamily="2" charset="-78"/>
              </a:rPr>
              <a:t>و </a:t>
            </a:r>
            <a:r>
              <a:rPr lang="en-US" b="1" dirty="0" smtClean="0">
                <a:solidFill>
                  <a:schemeClr val="bg2"/>
                </a:solidFill>
                <a:cs typeface="B Nazanin" pitchFamily="2" charset="-78"/>
              </a:rPr>
              <a:t>FEV1</a:t>
            </a:r>
            <a:r>
              <a:rPr lang="fa-IR" b="1" dirty="0" smtClean="0">
                <a:solidFill>
                  <a:schemeClr val="bg2"/>
                </a:solidFill>
                <a:cs typeface="B Nazanin" pitchFamily="2" charset="-78"/>
              </a:rPr>
              <a:t> </a:t>
            </a:r>
            <a:r>
              <a:rPr lang="fa-IR" b="1" dirty="0" smtClean="0">
                <a:solidFill>
                  <a:srgbClr val="000000"/>
                </a:solidFill>
                <a:cs typeface="B Nazanin" pitchFamily="2" charset="-78"/>
              </a:rPr>
              <a:t>بزرگتر:</a:t>
            </a:r>
          </a:p>
          <a:p>
            <a:pPr marL="1314450" lvl="2" indent="-514350" algn="just" rtl="1">
              <a:buFont typeface="+mj-lt"/>
              <a:buAutoNum type="arabicPeriod"/>
            </a:pPr>
            <a:r>
              <a:rPr lang="fa-IR" b="1" dirty="0" smtClean="0">
                <a:solidFill>
                  <a:srgbClr val="000000"/>
                </a:solidFill>
                <a:cs typeface="B Nazanin" pitchFamily="2" charset="-78"/>
              </a:rPr>
              <a:t>بیشتر یا مساوی </a:t>
            </a:r>
            <a:r>
              <a:rPr lang="fa-IR" b="1" dirty="0" smtClean="0">
                <a:solidFill>
                  <a:schemeClr val="bg2"/>
                </a:solidFill>
                <a:cs typeface="B Nazanin" pitchFamily="2" charset="-78"/>
              </a:rPr>
              <a:t>150</a:t>
            </a:r>
            <a:r>
              <a:rPr lang="fa-IR" b="1" dirty="0" smtClean="0">
                <a:solidFill>
                  <a:srgbClr val="000000"/>
                </a:solidFill>
                <a:cs typeface="B Nazanin" pitchFamily="2" charset="-78"/>
              </a:rPr>
              <a:t> سی سی</a:t>
            </a:r>
          </a:p>
          <a:p>
            <a:pPr marL="1314450" lvl="2" indent="-514350" algn="just" rtl="1">
              <a:buFont typeface="+mj-lt"/>
              <a:buAutoNum type="arabicPeriod"/>
            </a:pPr>
            <a:r>
              <a:rPr lang="fa-IR" b="1" dirty="0" smtClean="0">
                <a:solidFill>
                  <a:srgbClr val="000000"/>
                </a:solidFill>
                <a:cs typeface="B Nazanin" pitchFamily="2" charset="-78"/>
              </a:rPr>
              <a:t>بیش از </a:t>
            </a:r>
            <a:r>
              <a:rPr lang="fa-IR" b="1" dirty="0" smtClean="0">
                <a:solidFill>
                  <a:schemeClr val="bg2"/>
                </a:solidFill>
                <a:cs typeface="B Nazanin" pitchFamily="2" charset="-78"/>
              </a:rPr>
              <a:t>5 %</a:t>
            </a:r>
          </a:p>
          <a:p>
            <a:pPr algn="just" rtl="1"/>
            <a:r>
              <a:rPr lang="fa-IR" b="1" dirty="0" smtClean="0">
                <a:solidFill>
                  <a:srgbClr val="000000"/>
                </a:solidFill>
                <a:cs typeface="B Nazanin" pitchFamily="2" charset="-78"/>
              </a:rPr>
              <a:t>برای هر کدام از پارامترهای بالا باید جداگانه محاسبه شود</a:t>
            </a:r>
          </a:p>
          <a:p>
            <a:pPr algn="just" rtl="1"/>
            <a:r>
              <a:rPr lang="fa-IR" sz="2400" b="1" dirty="0" smtClean="0">
                <a:solidFill>
                  <a:srgbClr val="000000"/>
                </a:solidFill>
                <a:cs typeface="B Nazanin" pitchFamily="2" charset="-78"/>
              </a:rPr>
              <a:t>اگر اختلاف بیشتر بود </a:t>
            </a:r>
            <a:r>
              <a:rPr lang="en-US" sz="2400" b="1" dirty="0" smtClean="0">
                <a:solidFill>
                  <a:srgbClr val="000000"/>
                </a:solidFill>
                <a:cs typeface="B Nazanin" pitchFamily="2" charset="-78"/>
              </a:rPr>
              <a:t>poor reproducibility = </a:t>
            </a:r>
            <a:r>
              <a:rPr lang="fa-IR" sz="2400" b="1" dirty="0" smtClean="0">
                <a:solidFill>
                  <a:srgbClr val="000000"/>
                </a:solidFill>
                <a:cs typeface="B Nazanin" pitchFamily="2" charset="-78"/>
              </a:rPr>
              <a:t> </a:t>
            </a:r>
            <a:r>
              <a:rPr lang="fa-IR" sz="4000" b="1" dirty="0" smtClean="0">
                <a:solidFill>
                  <a:srgbClr val="000000"/>
                </a:solidFill>
                <a:cs typeface="B Nazanin" pitchFamily="2" charset="-78"/>
              </a:rPr>
              <a:t>=</a:t>
            </a:r>
            <a:r>
              <a:rPr lang="fa-IR" sz="2400" b="1" dirty="0" smtClean="0">
                <a:solidFill>
                  <a:srgbClr val="000000"/>
                </a:solidFill>
                <a:cs typeface="B Nazanin" pitchFamily="2" charset="-78"/>
              </a:rPr>
              <a:t> تکرار مانور (تا 8مانور)</a:t>
            </a:r>
            <a:endParaRPr lang="en-US" sz="2400" b="1" dirty="0">
              <a:solidFill>
                <a:srgbClr val="000000"/>
              </a:solidFill>
              <a:cs typeface="B Nazanin" pitchFamily="2" charset="-78"/>
            </a:endParaRPr>
          </a:p>
        </p:txBody>
      </p:sp>
    </p:spTree>
    <p:extLst>
      <p:ext uri="{BB962C8B-B14F-4D97-AF65-F5344CB8AC3E}">
        <p14:creationId xmlns:p14="http://schemas.microsoft.com/office/powerpoint/2010/main" val="25469524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304800" y="1676400"/>
                <a:ext cx="8229600" cy="5067299"/>
              </a:xfrm>
            </p:spPr>
            <p:txBody>
              <a:bodyPr/>
              <a:lstStyle/>
              <a:p>
                <a:pPr marL="0" indent="0" algn="just" rtl="1">
                  <a:lnSpc>
                    <a:spcPct val="150000"/>
                  </a:lnSpc>
                  <a:buNone/>
                </a:pPr>
                <a14:m>
                  <m:oMathPara xmlns:m="http://schemas.openxmlformats.org/officeDocument/2006/math">
                    <m:oMathParaPr>
                      <m:jc m:val="centerGroup"/>
                    </m:oMathParaPr>
                    <m:oMath xmlns:m="http://schemas.openxmlformats.org/officeDocument/2006/math">
                      <m:r>
                        <a:rPr lang="en-US" sz="2000" b="0" i="0" smtClean="0">
                          <a:solidFill>
                            <a:srgbClr val="000000"/>
                          </a:solidFill>
                          <a:latin typeface="Cambria Math"/>
                          <a:cs typeface="B Nazanin" pitchFamily="2" charset="-78"/>
                        </a:rPr>
                        <m:t>%</m:t>
                      </m:r>
                      <m:r>
                        <m:rPr>
                          <m:sty m:val="p"/>
                        </m:rPr>
                        <a:rPr lang="en-US" sz="2000" b="0" i="0" smtClean="0">
                          <a:solidFill>
                            <a:srgbClr val="000000"/>
                          </a:solidFill>
                          <a:latin typeface="Cambria Math"/>
                          <a:cs typeface="B Nazanin" pitchFamily="2" charset="-78"/>
                        </a:rPr>
                        <m:t>Reproducibility</m:t>
                      </m:r>
                      <m:r>
                        <a:rPr lang="en-US" sz="2000" b="0" i="0" smtClean="0">
                          <a:solidFill>
                            <a:srgbClr val="000000"/>
                          </a:solidFill>
                          <a:latin typeface="Cambria Math"/>
                          <a:cs typeface="B Nazanin" pitchFamily="2" charset="-78"/>
                        </a:rPr>
                        <m:t>=</m:t>
                      </m:r>
                      <m:f>
                        <m:fPr>
                          <m:ctrlPr>
                            <a:rPr lang="en-US" sz="2000" i="1" smtClean="0">
                              <a:solidFill>
                                <a:srgbClr val="000000"/>
                              </a:solidFill>
                              <a:latin typeface="Cambria Math" panose="02040503050406030204" pitchFamily="18" charset="0"/>
                              <a:cs typeface="B Nazanin" pitchFamily="2" charset="-78"/>
                            </a:rPr>
                          </m:ctrlPr>
                        </m:fPr>
                        <m:num>
                          <m:r>
                            <m:rPr>
                              <m:sty m:val="p"/>
                            </m:rPr>
                            <a:rPr lang="en-US" sz="2000" b="0" i="0" smtClean="0">
                              <a:solidFill>
                                <a:srgbClr val="000000"/>
                              </a:solidFill>
                              <a:latin typeface="Cambria Math"/>
                              <a:cs typeface="B Nazanin" pitchFamily="2" charset="-78"/>
                            </a:rPr>
                            <m:t>Best</m:t>
                          </m:r>
                          <m:r>
                            <a:rPr lang="en-US" sz="2000" b="0" i="0" smtClean="0">
                              <a:solidFill>
                                <a:srgbClr val="000000"/>
                              </a:solidFill>
                              <a:latin typeface="Cambria Math"/>
                              <a:cs typeface="B Nazanin" pitchFamily="2" charset="-78"/>
                            </a:rPr>
                            <m:t> </m:t>
                          </m:r>
                          <m:r>
                            <m:rPr>
                              <m:sty m:val="p"/>
                            </m:rPr>
                            <a:rPr lang="en-US" sz="2000" b="0" i="0" smtClean="0">
                              <a:solidFill>
                                <a:srgbClr val="000000"/>
                              </a:solidFill>
                              <a:latin typeface="Cambria Math"/>
                              <a:cs typeface="B Nazanin" pitchFamily="2" charset="-78"/>
                            </a:rPr>
                            <m:t>FVCorFEV</m:t>
                          </m:r>
                          <m:r>
                            <a:rPr lang="en-US" sz="2000" b="0" i="0" smtClean="0">
                              <a:solidFill>
                                <a:srgbClr val="000000"/>
                              </a:solidFill>
                              <a:latin typeface="Cambria Math"/>
                              <a:cs typeface="B Nazanin" pitchFamily="2" charset="-78"/>
                            </a:rPr>
                            <m:t>1</m:t>
                          </m:r>
                          <m:r>
                            <a:rPr lang="en-US" sz="2000" b="0" i="0" smtClean="0">
                              <a:solidFill>
                                <a:srgbClr val="000000"/>
                              </a:solidFill>
                              <a:latin typeface="Cambria Math"/>
                              <a:cs typeface="B Nazanin" pitchFamily="2" charset="-78"/>
                            </a:rPr>
                            <m:t>−</m:t>
                          </m:r>
                          <m:r>
                            <m:rPr>
                              <m:sty m:val="p"/>
                            </m:rPr>
                            <a:rPr lang="en-US" sz="2000" b="0" i="0" smtClean="0">
                              <a:solidFill>
                                <a:srgbClr val="000000"/>
                              </a:solidFill>
                              <a:latin typeface="Cambria Math"/>
                              <a:cs typeface="B Nazanin" pitchFamily="2" charset="-78"/>
                            </a:rPr>
                            <m:t>Second</m:t>
                          </m:r>
                          <m:r>
                            <a:rPr lang="en-US" sz="2000" b="0" i="0" smtClean="0">
                              <a:solidFill>
                                <a:srgbClr val="000000"/>
                              </a:solidFill>
                              <a:latin typeface="Cambria Math"/>
                              <a:cs typeface="B Nazanin" pitchFamily="2" charset="-78"/>
                            </a:rPr>
                            <m:t> </m:t>
                          </m:r>
                          <m:r>
                            <m:rPr>
                              <m:sty m:val="p"/>
                            </m:rPr>
                            <a:rPr lang="en-US" sz="2000" b="0" i="0" smtClean="0">
                              <a:solidFill>
                                <a:srgbClr val="000000"/>
                              </a:solidFill>
                              <a:latin typeface="Cambria Math"/>
                              <a:cs typeface="B Nazanin" pitchFamily="2" charset="-78"/>
                            </a:rPr>
                            <m:t>best</m:t>
                          </m:r>
                          <m:r>
                            <a:rPr lang="en-US" sz="2000" b="0" i="0" smtClean="0">
                              <a:solidFill>
                                <a:srgbClr val="000000"/>
                              </a:solidFill>
                              <a:latin typeface="Cambria Math"/>
                              <a:cs typeface="B Nazanin" pitchFamily="2" charset="-78"/>
                            </a:rPr>
                            <m:t> </m:t>
                          </m:r>
                          <m:r>
                            <m:rPr>
                              <m:sty m:val="p"/>
                            </m:rPr>
                            <a:rPr lang="en-US" sz="2000" b="0" i="0" smtClean="0">
                              <a:solidFill>
                                <a:srgbClr val="000000"/>
                              </a:solidFill>
                              <a:latin typeface="Cambria Math"/>
                              <a:cs typeface="B Nazanin" pitchFamily="2" charset="-78"/>
                            </a:rPr>
                            <m:t>FVCorFEV</m:t>
                          </m:r>
                          <m:r>
                            <a:rPr lang="en-US" sz="2000" b="0" i="0" smtClean="0">
                              <a:solidFill>
                                <a:srgbClr val="000000"/>
                              </a:solidFill>
                              <a:latin typeface="Cambria Math"/>
                              <a:cs typeface="B Nazanin" pitchFamily="2" charset="-78"/>
                            </a:rPr>
                            <m:t>1</m:t>
                          </m:r>
                        </m:num>
                        <m:den>
                          <m:r>
                            <m:rPr>
                              <m:sty m:val="p"/>
                            </m:rPr>
                            <a:rPr lang="en-US" sz="2000" b="0" i="0" smtClean="0">
                              <a:solidFill>
                                <a:srgbClr val="000000"/>
                              </a:solidFill>
                              <a:latin typeface="Cambria Math"/>
                              <a:cs typeface="B Nazanin" pitchFamily="2" charset="-78"/>
                            </a:rPr>
                            <m:t>Best</m:t>
                          </m:r>
                          <m:r>
                            <a:rPr lang="en-US" sz="2000" b="0" i="0" smtClean="0">
                              <a:solidFill>
                                <a:srgbClr val="000000"/>
                              </a:solidFill>
                              <a:latin typeface="Cambria Math"/>
                              <a:cs typeface="B Nazanin" pitchFamily="2" charset="-78"/>
                            </a:rPr>
                            <m:t> </m:t>
                          </m:r>
                          <m:r>
                            <m:rPr>
                              <m:sty m:val="p"/>
                            </m:rPr>
                            <a:rPr lang="en-US" sz="2000" b="0" i="0" smtClean="0">
                              <a:solidFill>
                                <a:srgbClr val="000000"/>
                              </a:solidFill>
                              <a:latin typeface="Cambria Math"/>
                              <a:cs typeface="B Nazanin" pitchFamily="2" charset="-78"/>
                            </a:rPr>
                            <m:t>FEV</m:t>
                          </m:r>
                          <m:r>
                            <a:rPr lang="en-US" sz="2000" b="0" i="0" smtClean="0">
                              <a:solidFill>
                                <a:srgbClr val="000000"/>
                              </a:solidFill>
                              <a:latin typeface="Cambria Math"/>
                              <a:cs typeface="B Nazanin" pitchFamily="2" charset="-78"/>
                            </a:rPr>
                            <m:t>1</m:t>
                          </m:r>
                          <m:r>
                            <a:rPr lang="en-US" sz="2000" b="0" i="0" smtClean="0">
                              <a:solidFill>
                                <a:srgbClr val="000000"/>
                              </a:solidFill>
                              <a:latin typeface="Cambria Math"/>
                              <a:cs typeface="B Nazanin" pitchFamily="2" charset="-78"/>
                            </a:rPr>
                            <m:t> </m:t>
                          </m:r>
                          <m:r>
                            <m:rPr>
                              <m:sty m:val="p"/>
                            </m:rPr>
                            <a:rPr lang="en-US" sz="2000" b="0" i="0" smtClean="0">
                              <a:solidFill>
                                <a:srgbClr val="000000"/>
                              </a:solidFill>
                              <a:latin typeface="Cambria Math"/>
                              <a:cs typeface="B Nazanin" pitchFamily="2" charset="-78"/>
                            </a:rPr>
                            <m:t>or</m:t>
                          </m:r>
                          <m:r>
                            <a:rPr lang="en-US" sz="2000" b="0" i="0" smtClean="0">
                              <a:solidFill>
                                <a:srgbClr val="000000"/>
                              </a:solidFill>
                              <a:latin typeface="Cambria Math"/>
                              <a:cs typeface="B Nazanin" pitchFamily="2" charset="-78"/>
                            </a:rPr>
                            <m:t> </m:t>
                          </m:r>
                          <m:r>
                            <m:rPr>
                              <m:sty m:val="p"/>
                            </m:rPr>
                            <a:rPr lang="en-US" sz="2000" b="0" i="0" smtClean="0">
                              <a:solidFill>
                                <a:srgbClr val="000000"/>
                              </a:solidFill>
                              <a:latin typeface="Cambria Math"/>
                              <a:cs typeface="B Nazanin" pitchFamily="2" charset="-78"/>
                            </a:rPr>
                            <m:t>FVC</m:t>
                          </m:r>
                        </m:den>
                      </m:f>
                    </m:oMath>
                  </m:oMathPara>
                </a14:m>
                <a:endParaRPr lang="en-US" sz="4000" dirty="0">
                  <a:solidFill>
                    <a:srgbClr val="000000"/>
                  </a:solidFill>
                  <a:cs typeface="B Nazanin" pitchFamily="2" charset="-78"/>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304800" y="1676400"/>
                <a:ext cx="8229600" cy="5067299"/>
              </a:xfrm>
              <a:blipFill rotWithShape="1">
                <a:blip r:embed="rId3"/>
                <a:stretch>
                  <a:fillRect/>
                </a:stretch>
              </a:blipFill>
            </p:spPr>
            <p:txBody>
              <a:bodyPr/>
              <a:lstStyle/>
              <a:p>
                <a:r>
                  <a:rPr lang="en-US">
                    <a:noFill/>
                  </a:rPr>
                  <a:t> </a:t>
                </a:r>
              </a:p>
            </p:txBody>
          </p:sp>
        </mc:Fallback>
      </mc:AlternateContent>
      <p:pic>
        <p:nvPicPr>
          <p:cNvPr id="6" name="Picture 2" descr="D:\word\Arm_28347.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spTree>
    <p:extLst>
      <p:ext uri="{BB962C8B-B14F-4D97-AF65-F5344CB8AC3E}">
        <p14:creationId xmlns:p14="http://schemas.microsoft.com/office/powerpoint/2010/main" val="3549188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3138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932" y="0"/>
            <a:ext cx="938993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68598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2">
            <a:biLevel thresh="75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0" y="-152400"/>
            <a:ext cx="9144000" cy="830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0357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821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23517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067800" cy="6909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77481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400050" lvl="1"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graphicFrame>
        <p:nvGraphicFramePr>
          <p:cNvPr id="2" name="Diagram 1"/>
          <p:cNvGraphicFramePr/>
          <p:nvPr>
            <p:extLst>
              <p:ext uri="{D42A27DB-BD31-4B8C-83A1-F6EECF244321}">
                <p14:modId xmlns:p14="http://schemas.microsoft.com/office/powerpoint/2010/main" val="1852660474"/>
              </p:ext>
            </p:extLst>
          </p:nvPr>
        </p:nvGraphicFramePr>
        <p:xfrm>
          <a:off x="609600" y="22098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969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180975"/>
            <a:ext cx="33528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5993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descr="http://ivyleagueinsecurities.com/wp-content/uploads/2009/09/happy-in-crowd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9900" y="1695450"/>
            <a:ext cx="6604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a:spLocks noGrp="1"/>
          </p:cNvSpPr>
          <p:nvPr>
            <p:ph type="title"/>
          </p:nvPr>
        </p:nvSpPr>
        <p:spPr>
          <a:xfrm>
            <a:off x="381000" y="228600"/>
            <a:ext cx="6934200" cy="1249363"/>
          </a:xfrm>
        </p:spPr>
        <p:style>
          <a:lnRef idx="3">
            <a:schemeClr val="lt1"/>
          </a:lnRef>
          <a:fillRef idx="1">
            <a:schemeClr val="accent6"/>
          </a:fillRef>
          <a:effectRef idx="1">
            <a:schemeClr val="accent6"/>
          </a:effectRef>
          <a:fontRef idx="minor">
            <a:schemeClr val="lt1"/>
          </a:fontRef>
        </p:style>
        <p:txBody>
          <a:bodyPr/>
          <a:lstStyle/>
          <a:p>
            <a:pPr algn="r" rtl="1"/>
            <a:r>
              <a:rPr lang="fa-IR" dirty="0" smtClean="0">
                <a:solidFill>
                  <a:schemeClr val="bg1"/>
                </a:solidFill>
                <a:cs typeface="B Titr" pitchFamily="2" charset="-78"/>
              </a:rPr>
              <a:t>انتخاب بهترین مانور</a:t>
            </a:r>
            <a:endParaRPr lang="en-US" dirty="0">
              <a:solidFill>
                <a:schemeClr val="bg1"/>
              </a:solidFill>
              <a:cs typeface="B Titr" pitchFamily="2" charset="-78"/>
            </a:endParaRPr>
          </a:p>
        </p:txBody>
      </p:sp>
    </p:spTree>
    <p:extLst>
      <p:ext uri="{BB962C8B-B14F-4D97-AF65-F5344CB8AC3E}">
        <p14:creationId xmlns:p14="http://schemas.microsoft.com/office/powerpoint/2010/main" val="170413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xit" presetSubtype="32" fill="hold" nodeType="clickEffect">
                                  <p:stCondLst>
                                    <p:cond delay="0"/>
                                  </p:stCondLst>
                                  <p:childTnLst>
                                    <p:anim calcmode="lin" valueType="num">
                                      <p:cBhvr>
                                        <p:cTn id="10" dur="500"/>
                                        <p:tgtEl>
                                          <p:spTgt spid="7"/>
                                        </p:tgtEl>
                                        <p:attrNameLst>
                                          <p:attrName>ppt_w</p:attrName>
                                        </p:attrNameLst>
                                      </p:cBhvr>
                                      <p:tavLst>
                                        <p:tav tm="0">
                                          <p:val>
                                            <p:strVal val="ppt_w"/>
                                          </p:val>
                                        </p:tav>
                                        <p:tav tm="100000">
                                          <p:val>
                                            <p:fltVal val="0"/>
                                          </p:val>
                                        </p:tav>
                                      </p:tavLst>
                                    </p:anim>
                                    <p:anim calcmode="lin" valueType="num">
                                      <p:cBhvr>
                                        <p:cTn id="11" dur="500"/>
                                        <p:tgtEl>
                                          <p:spTgt spid="7"/>
                                        </p:tgtEl>
                                        <p:attrNameLst>
                                          <p:attrName>ppt_h</p:attrName>
                                        </p:attrNameLst>
                                      </p:cBhvr>
                                      <p:tavLst>
                                        <p:tav tm="0">
                                          <p:val>
                                            <p:strVal val="ppt_h"/>
                                          </p:val>
                                        </p:tav>
                                        <p:tav tm="100000">
                                          <p:val>
                                            <p:fltVal val="0"/>
                                          </p:val>
                                        </p:tav>
                                      </p:tavLst>
                                    </p:anim>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ctr" rtl="1">
              <a:lnSpc>
                <a:spcPct val="150000"/>
              </a:lnSpc>
              <a:buNone/>
            </a:pPr>
            <a:r>
              <a:rPr lang="fa-IR" b="1" dirty="0" smtClean="0">
                <a:solidFill>
                  <a:srgbClr val="000000"/>
                </a:solidFill>
                <a:cs typeface="B Nazanin" pitchFamily="2" charset="-78"/>
              </a:rPr>
              <a:t>انجام سه مانور قابل قبول</a:t>
            </a:r>
            <a:r>
              <a:rPr lang="en-US" b="1" dirty="0" smtClean="0">
                <a:solidFill>
                  <a:srgbClr val="000000"/>
                </a:solidFill>
                <a:cs typeface="B Nazanin" pitchFamily="2" charset="-78"/>
              </a:rPr>
              <a:t> acceptable</a:t>
            </a:r>
            <a:endParaRPr lang="fa-IR" b="1" dirty="0" smtClean="0">
              <a:solidFill>
                <a:srgbClr val="000000"/>
              </a:solidFill>
              <a:cs typeface="B Nazanin" pitchFamily="2" charset="-78"/>
            </a:endParaRPr>
          </a:p>
          <a:p>
            <a:pPr marL="0" indent="0" algn="ctr" rtl="1">
              <a:buNone/>
            </a:pPr>
            <a:r>
              <a:rPr lang="fa-IR" sz="7200" b="1" dirty="0">
                <a:solidFill>
                  <a:srgbClr val="000000"/>
                </a:solidFill>
                <a:cs typeface="B Nazanin" pitchFamily="2" charset="-78"/>
              </a:rPr>
              <a:t>+</a:t>
            </a:r>
            <a:endParaRPr lang="fa-IR" sz="7200" b="1" dirty="0" smtClean="0">
              <a:solidFill>
                <a:srgbClr val="000000"/>
              </a:solidFill>
              <a:cs typeface="B Nazanin" pitchFamily="2" charset="-78"/>
            </a:endParaRPr>
          </a:p>
          <a:p>
            <a:pPr marL="0" indent="0" algn="ctr" rtl="1">
              <a:lnSpc>
                <a:spcPct val="150000"/>
              </a:lnSpc>
              <a:buNone/>
            </a:pPr>
            <a:r>
              <a:rPr lang="fa-IR" b="1" dirty="0" smtClean="0">
                <a:solidFill>
                  <a:srgbClr val="000000"/>
                </a:solidFill>
                <a:cs typeface="B Nazanin" pitchFamily="2" charset="-78"/>
              </a:rPr>
              <a:t>حداقل دو مانور تکرار پذیر </a:t>
            </a:r>
            <a:r>
              <a:rPr lang="en-US" b="1" dirty="0" smtClean="0">
                <a:solidFill>
                  <a:srgbClr val="000000"/>
                </a:solidFill>
                <a:cs typeface="B Nazanin" pitchFamily="2" charset="-78"/>
              </a:rPr>
              <a:t>reproducible</a:t>
            </a:r>
            <a:endParaRPr lang="fa-IR" b="1" dirty="0" smtClean="0">
              <a:solidFill>
                <a:srgbClr val="000000"/>
              </a:solidFill>
              <a:cs typeface="B Nazanin" pitchFamily="2" charset="-78"/>
            </a:endParaRPr>
          </a:p>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296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800600"/>
            <a:ext cx="313372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3209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250209" y="519114"/>
            <a:ext cx="6934200" cy="5067299"/>
          </a:xfrm>
        </p:spPr>
        <p:txBody>
          <a:bodyPr/>
          <a:lstStyle/>
          <a:p>
            <a:pPr marL="0" indent="0" algn="just" rtl="1">
              <a:lnSpc>
                <a:spcPct val="150000"/>
              </a:lnSpc>
              <a:buNone/>
            </a:pPr>
            <a:r>
              <a:rPr lang="fa-IR" b="1" dirty="0" smtClean="0">
                <a:solidFill>
                  <a:srgbClr val="000000"/>
                </a:solidFill>
                <a:cs typeface="B Nazanin" pitchFamily="2" charset="-78"/>
              </a:rPr>
              <a:t>بهترین منحنی </a:t>
            </a:r>
            <a:r>
              <a:rPr lang="en-US" b="1" dirty="0" smtClean="0">
                <a:solidFill>
                  <a:srgbClr val="000000"/>
                </a:solidFill>
                <a:cs typeface="B Nazanin" pitchFamily="2" charset="-78"/>
              </a:rPr>
              <a:t>(best curve)</a:t>
            </a:r>
            <a:r>
              <a:rPr lang="fa-IR" b="1" dirty="0" smtClean="0">
                <a:solidFill>
                  <a:srgbClr val="000000"/>
                </a:solidFill>
                <a:cs typeface="B Nazanin" pitchFamily="2" charset="-78"/>
              </a:rPr>
              <a:t>: </a:t>
            </a:r>
          </a:p>
          <a:p>
            <a:pPr marL="0" indent="0" algn="just" rtl="1">
              <a:lnSpc>
                <a:spcPct val="150000"/>
              </a:lnSpc>
              <a:buNone/>
            </a:pPr>
            <a:r>
              <a:rPr lang="fa-IR" b="1" dirty="0" smtClean="0">
                <a:solidFill>
                  <a:srgbClr val="000000"/>
                </a:solidFill>
                <a:cs typeface="B Nazanin" pitchFamily="2" charset="-78"/>
              </a:rPr>
              <a:t>از مانوری که بیشترین مجموع </a:t>
            </a:r>
            <a:r>
              <a:rPr lang="en-US" b="1" dirty="0" smtClean="0">
                <a:solidFill>
                  <a:srgbClr val="000000"/>
                </a:solidFill>
                <a:cs typeface="B Nazanin" pitchFamily="2" charset="-78"/>
              </a:rPr>
              <a:t>FEV1+FVC</a:t>
            </a:r>
            <a:r>
              <a:rPr lang="fa-IR" b="1" dirty="0" smtClean="0">
                <a:solidFill>
                  <a:srgbClr val="000000"/>
                </a:solidFill>
                <a:cs typeface="B Nazanin" pitchFamily="2" charset="-78"/>
              </a:rPr>
              <a:t> را داشته باشد</a:t>
            </a:r>
            <a:endParaRPr lang="en-US" b="1" dirty="0" smtClean="0">
              <a:solidFill>
                <a:srgbClr val="000000"/>
              </a:solidFill>
              <a:cs typeface="B Nazanin" pitchFamily="2" charset="-78"/>
            </a:endParaRPr>
          </a:p>
          <a:p>
            <a:pPr marL="0" indent="0" algn="just">
              <a:lnSpc>
                <a:spcPct val="150000"/>
              </a:lnSpc>
              <a:buNone/>
            </a:pPr>
            <a:r>
              <a:rPr lang="en-US" b="1" dirty="0" smtClean="0">
                <a:solidFill>
                  <a:srgbClr val="000000"/>
                </a:solidFill>
                <a:cs typeface="B Nazanin" pitchFamily="2" charset="-78"/>
              </a:rPr>
              <a:t>		1	        	2		3</a:t>
            </a:r>
            <a:endParaRPr lang="fa-IR" b="1" dirty="0" smtClean="0">
              <a:solidFill>
                <a:srgbClr val="000000"/>
              </a:solidFill>
              <a:cs typeface="B Nazanin" pitchFamily="2" charset="-78"/>
            </a:endParaRPr>
          </a:p>
          <a:p>
            <a:pPr marL="0" indent="0" algn="just">
              <a:lnSpc>
                <a:spcPct val="150000"/>
              </a:lnSpc>
              <a:buNone/>
            </a:pPr>
            <a:r>
              <a:rPr lang="en-US" b="1" dirty="0" smtClean="0">
                <a:solidFill>
                  <a:srgbClr val="000000"/>
                </a:solidFill>
                <a:cs typeface="B Nazanin" pitchFamily="2" charset="-78"/>
              </a:rPr>
              <a:t>FVC:  </a:t>
            </a:r>
            <a:r>
              <a:rPr lang="fa-IR" b="1" dirty="0" smtClean="0">
                <a:solidFill>
                  <a:srgbClr val="000000"/>
                </a:solidFill>
                <a:cs typeface="B Nazanin" pitchFamily="2" charset="-78"/>
              </a:rPr>
              <a:t>4.88		4.77		4.82</a:t>
            </a:r>
          </a:p>
          <a:p>
            <a:pPr marL="0" indent="0" algn="just">
              <a:lnSpc>
                <a:spcPct val="150000"/>
              </a:lnSpc>
              <a:buNone/>
            </a:pPr>
            <a:r>
              <a:rPr lang="en-US" b="1" dirty="0" smtClean="0">
                <a:solidFill>
                  <a:srgbClr val="000000"/>
                </a:solidFill>
                <a:cs typeface="B Nazanin" pitchFamily="2" charset="-78"/>
              </a:rPr>
              <a:t>FEV1:</a:t>
            </a:r>
            <a:r>
              <a:rPr lang="fa-IR" b="1" dirty="0" smtClean="0">
                <a:solidFill>
                  <a:srgbClr val="000000"/>
                </a:solidFill>
                <a:cs typeface="B Nazanin" pitchFamily="2" charset="-78"/>
              </a:rPr>
              <a:t>4.52		4.63		4.60</a:t>
            </a:r>
            <a:endParaRPr lang="en-US" b="1" dirty="0" smtClean="0">
              <a:solidFill>
                <a:srgbClr val="000000"/>
              </a:solidFill>
              <a:cs typeface="B Nazanin" pitchFamily="2" charset="-78"/>
            </a:endParaRPr>
          </a:p>
          <a:p>
            <a:pPr marL="0" indent="0" algn="just">
              <a:lnSpc>
                <a:spcPct val="150000"/>
              </a:lnSpc>
              <a:buNone/>
            </a:pPr>
            <a:r>
              <a:rPr lang="en-US" b="1" dirty="0">
                <a:solidFill>
                  <a:srgbClr val="000000"/>
                </a:solidFill>
                <a:cs typeface="B Nazanin" pitchFamily="2" charset="-78"/>
              </a:rPr>
              <a:t>	</a:t>
            </a:r>
            <a:r>
              <a:rPr lang="fa-IR" b="1" dirty="0" smtClean="0">
                <a:solidFill>
                  <a:srgbClr val="000000"/>
                </a:solidFill>
                <a:cs typeface="B Nazanin" pitchFamily="2" charset="-78"/>
              </a:rPr>
              <a:t>    9.40		9.40		9.42</a:t>
            </a: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30722" name="Picture 2" descr="http://t2.gstatic.com/images?q=tbn:ANd9GcRTGtZdUVgxWtHPbFiuP8znL3_0FiOZrCsk9wtIGTEIiZ65KM9pI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057400"/>
            <a:ext cx="2286000" cy="1010725"/>
          </a:xfrm>
          <a:prstGeom prst="rect">
            <a:avLst/>
          </a:prstGeom>
          <a:noFill/>
          <a:extLst>
            <a:ext uri="{909E8E84-426E-40DD-AFC4-6F175D3DCCD1}">
              <a14:hiddenFill xmlns:a14="http://schemas.microsoft.com/office/drawing/2010/main">
                <a:solidFill>
                  <a:srgbClr val="FFFFFF"/>
                </a:solidFill>
              </a14:hiddenFill>
            </a:ext>
          </a:extLst>
        </p:spPr>
      </p:pic>
      <p:sp>
        <p:nvSpPr>
          <p:cNvPr id="2" name="Donut 1"/>
          <p:cNvSpPr/>
          <p:nvPr/>
        </p:nvSpPr>
        <p:spPr bwMode="auto">
          <a:xfrm>
            <a:off x="5181600" y="2743200"/>
            <a:ext cx="1676400" cy="3990438"/>
          </a:xfrm>
          <a:prstGeom prst="donut">
            <a:avLst>
              <a:gd name="adj" fmla="val 9532"/>
            </a:avLst>
          </a:prstGeom>
          <a:ln/>
          <a:extLst/>
        </p:spPr>
        <p:style>
          <a:lnRef idx="3">
            <a:schemeClr val="lt1"/>
          </a:lnRef>
          <a:fillRef idx="1">
            <a:schemeClr val="accent1"/>
          </a:fillRef>
          <a:effectRef idx="1">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8747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sp>
        <p:nvSpPr>
          <p:cNvPr id="2" name="AutoShape 2" descr="data:image/jpeg;base64,/9j/4AAQSkZJRgABAQAAAQABAAD/2wCEAAkGBxQTEhUUEhQUFhUXGBUYFxcYGBYYGBwaFxsXGBgaGBgYHCggGBwlGxcYITEhJSkrLi4uGB8zODMtNygtLisBCgoKDg0OGxAQGywkICQsNC8sLDQsLCwsLCwsNCwsLCwsLCwsLCwsLCwsLCwvLCwsLCwsLCwsLCwsLCwsLCwsLP/AABEIARcAtAMBIgACEQEDEQH/xAAcAAAABwEBAAAAAAAAAAAAAAAAAQMEBQYHAgj/xABQEAACAQIEAgYECQgIBAQHAAABAhEAAwQSITEFQQYTIlFhcQcygZEjQlJTkqGxwdEUFTNDctPh8BckYoKTosLSCBZjsoOz4vE1VGRzo6TD/8QAGQEAAwEBAQAAAAAAAAAAAAAAAAIDAQQF/8QAMBEAAgIBAwIFAgYCAwEAAAAAAAECEQMSITFBUQQTIpHwYXGBobHB0eFS8RQyQiP/2gAMAwEAAhEDEQA/AKENvZ9tHP2jnRfw7vto519veBUxwl5e3vov499dIdvxrk+zY99AA/AUZ+N/CuT9wozz/AUACdfaOdAfj30fP2jmKCn7TzrAABt5eNJx9njSg+L+JrifsPfQAfP2jvpvisWtpcxgydF1kxvS3f7Dzp1wlra4jPdttdyJKqsblh2iXIAgL386yTpWPjjqlRCXMRiSsiwyrvItttpzM6UnhOLZmh+ZEHaD4jurWU6aYcWlfqLjZzlCgDNI3ElgNNedZ108Fpity1aNoyQ4ICmTqpOWQdjqDUsebU6aL5PD6U5J8HRGvuNCPvFFbMgeXfXf8OYqxznLH7jyrr8fDnRr/DlRR/OnKsAEfzHcaEfzrzowPt7u+gPu+yg0H8+6h/Pu1rofzvzop+78Kw0MLRUWWjoAH4jxoh+PKrp/RnjeZw+/zp/2UB6MMZ8rDbfON/spyZS1nx28K5B09nfV3HoxxvysLt8437ui/owxvy8LtH6Rv3dAFKY/dzNHG/8AGrqfRhjPl4bl+sf93R/0ZYzXt4bX/qP+7rDSkkfaO6iP3+FXY+jDGa/CYXl8d/3dA+jHGfOYXf5b/u6AKSDt5948a5H486u/9GOMj9Jhfpv+7of0Y4z5eF3+cf8Ad0AUcbezvqcweHsPZHXGSPVHMEFtBIjXNPmam/6McZ8vC8/1jfu6b47oTicLaa7dayUEA9XcYtJIAK9gbE99SzK4nR4aWmf32Da7gns27SMSbeYlQCGzFpzL5bkn76ZX+H2HFq1aUFS+ZpAPqqxGgERMSI2JpLA8KEadcDubguOCR4kHWfvp9g+j97Fl0w5tjJlLF2KjXYAhTJ7Nca3klFnpZJKMW2V/ijA3WymRO+gB010gRr4U1j7D3cqubejTG/Kw3L9af9lD+jbG9+G/xf8A0V3rZUeRJ6m2U1x/OldEa+37RVvHo3xv/wBP/i/+mgfRxje6xy/Wjl7KDCoR/PlQ+4+NW4ejfG/Js8/1q86A9HOO+Tb2+dWgCok/zJ5V1/P31bD6Osd8hP8AFt/jXJ9HmP8Aml5frbX40GlUzfzpRVaT6POIfMD/ABLP+6hQBuNEabY7E5BuFmdTyA3O3iKZXOJMBJNjxBdgRz2gn1df5mulQb4OZzS5H/5SkxmE7b0oarOH4XbN4ZbjOpcXIUAqCWN3Vp0GaNY2IHOasxNTSkm9Xfb7D3FxTT36/QjcZxm1bYoxaREwNBIB1PkR7xSY4/Z/te4ePj4Gq7xzEo9y46awbeuRZkAxrcG0WronuZo1iIi3iEuFA1q5KlnX9EkF0OYqbLz6lxteRbvioy8RijzJe46xyfQ0q1dDKGGzAEeR1Fd1D9F+JrfsDKPUCpOkGFGojYHcDuin+Nv5RoQCZAJ5GDGnPWKtF6uBJenkcUicSkxmWe6aj34mwXNNjbNBZgYgHaJmJO3d7KDxzpPhLVxsjPdls7KsLbzZs5Ac6ntTqF2O/OjJGcUq7/l1DHKMpU+DU5qudN7obDPaHrF7Snwmbg+pDWWcf9LWKuEpaKWF5si5njuVmJE+MCKsPocW9i7V57nw1vr/AITrLjNcJCW8hlteyA3PXManli3BpFMUlGab6EJ1N0LkzEDzNXj0bYY2+uJ2coinvZVd2A74UzVxHR+yG0spPiAftrO/S/jLuHwtuCLf9bU2HtNkZUW1cW4DlgglmbUE6NHhXNi8PKE02zrzeJjODUVyaXNCvPOA9IPELLAm+72z8sK5B7iWBJHtmrThfS66ELeS28/JzIffJH1V2nBZrXXrMZhPdImlJrPOjvGMLjrxW1cuBiRde0VmO2GJDAwVzH1uQInWJ0Kljqt332+w22lVz1GmJ4nbRsrEzIGiudxO4EDSuRxa1MS0+KXB/pqs8fuI912VUaCgJKAyQYjWTEJeBOUjWdSFqLtXrbFPgwCpLDKqLoyPsA3ahXJgwASCCxXtSlnxx5kvcZY5PozSEYEAjUEAjyNdRUZ0e4gt6yMoIyQhnLqVVdVykgrrpTvGYjIOQ8SYEAiftq0WpcCS9PIvFCmJxj6dhDI1+EXTw130g+2jp9DE1oeXrCt6wBj+B+4U3PDrXza858c289886VxeJW2uZpgRsCTrtAFMV49ZO2f6DfYR/MHuNbqa6hpT6D6zhkQkooUneBHOftpWmeC4lbumEJ2nUEaafiPfTsmsbs2qIC90Wts5dnuSSx/V/GLmO0pkfCN76WXo5YiCHMREsZ2IbUb5pJM7mpik7l0KJYgDx0qHkYlb0r5f8v3Y/mS7jbh3DbVgMLS5cxBbtM0kftExvypxdtBozCYII8xtQt3QwlSCPCub98IpZthvVY0l6eBXb5IHpmluzgcVdCKGWzcynnmZcq+epX3V5lGMaSSTrW7+ljjaPwu8qZpdrS6qw2uK3P8AZrz9TXfJlJcBsZrZv+HLHw+Lsk7rauAfslkYj6ae4Vjl1Y05860D0EYwW+KqpMdZaup7gLn/APOsA9HuS7ZVMAesw3Pgvd51iP8AxFY4dfhMOv6u09wgf9Rgq/8Aln31u1sCfZXmH0y483OMYjXS31dtf7qKT/mLViRrYw6adHLeESy1vEdaHBjYAxrntwxlD9UjeSBVLjSZOtKX7kmOQ38aQpjC2ei7iJs8UwxmA79U3iLoKAfSKn2CvTdeR+A4sWsTYuna3dtOfJHVj9letzWM1EJf6Nq7lzcfVmaAANyzQZkGC5jSlE6NWgAM1wwANSvcQ3xdc0kmZ8IGlS80GYASSAPGof8AHxbvSvl/y/dlPMl3G3DOGW7AYWhAYyfPbypxfw6v6wmJ+vce2jt3A2qkEeBmju3AoLHQAEn2VSFJengSVvkbnhtqScupJJ7Tak7k60VI/n2z8pv8O5/toqfzH3M0LsJ9KL6C1kaCXOikTIUrmPcACy7kb1TLuIRGYG2o1CyqWgfhH6tQZjQlVWZPPuFXnjPChfCguVy5th35ToQQQRl0IP3UxTorbghrlxp0mVGksSPV5lp79F7q5srz6qglXdlI+XXqshujnEbdp0CowW7AWCCPhrgIJltszHbartUP/wAtYfOtwqSysGUk7FSWXUAEgEned6l6riWRJ+ZV/TsLPTfpI78uJaFNuI2YxHd3TmmPZzpjxGL4yu9tChzqVcMTIZdtPlEaHcDyqVOAt/J5zudCAACNeUew60mOFWQABbXSI30iYju3P8gV0twao53GYhwLCBEYgsS7ZiWUqdAFEA8oXfn5RR9IMQqWWz/G0AgmfjER5KTrppUgqgAAbAAD2Uy4vw8X0CFsoDTsDPZZSCPJz7qhJOMGsa4W37F9TlK5v7mMelC+Fw628iDNdBkIoPZWWgjlnYnc76aGsxVorVfTTw1cPbwyh2dne63agmAEG+/Mbk7VlNGPU4+rn5X5BKr2DJqb6D482OIYW6DGW9bB/ZY5W/ysag66RiDI0I1BpxT2amI1A5HY+Pd7RNeSOlOJ63GYq9Mh795h5F2j6q9LPjZwRedrWef2UnTx0kV5UuPP88+dKjWcUKFCmMOlr1pwHF9bhrF35yzaf6SKT9ZryVXpz0Z4rrOF4Ru63k/w2ZP9NYBN38YQ8ApzEMY5Zs3sg6U1xzdcDadraahgwcHVGB2+3WdfbT+5gkYksszE6mDEjUc964/Nlr5A5nWTqSGJ1PeKonEm4yY26P4UKHbMzFsokqV0WTpPrasdRpy5U74tdVbL5vjAqNC0kgwIG/8ACnFq2FAA0A2pHiOE61Mk5dVMxPqkHb2VzuOiDWNcLb9jo1OUrm/uUg20O1q2RC5fgVfslQy668mHOiqyYbo0qCBduct4OwCjVgTso50K8+cvH6nojGult2XXk1u2WCiNN8bicg0yzBPaIAgFQd/2qbtjrgAJtrBj9YukmAPHkZ8a9dRbOJzSHnWCYkT3SJ91dVV8PwgLeROulQ4uKAGJjM9wAkSBsBJMe1qs9TWrfUuu31XRj+lxTT36rsxlieLWrbZGYhtNAjtuJGqqRtSf56s/KYedu6PtSqt0guo1246i24m3JydZMAQIUkxFu7rlI2OuQCosXbbZfilWZuzbNv1kbQ5zBhbhYTABg6wcySzY48yS/FGqEnwjSbdwMAw1BAIPgdRvRk1GdHcel2yuT4gVDtEhROWCZXu8qd4y8VXSJMhZMCYJE+766rFqW6EltyY9/wAQFz4bCL3W7h97KP8ATWTVp/pyul7mFcgCUuRDBpEqQ0jvJPurMK1qtgTtWChQoVhpvfC+LhuAs2aT+R3UPeGtoyA+cr/m86wU1p/RIC5wPFD41rrgN51XN7B2j9dZfWIAUKFCtAOvQXoQxWfhuX5u9cX35X/1mvPwUmtk/wCH7F9jF2jsDZcf3g6t/wBq0Aani+I27Rh2IOh0V230Hqg1weMWhuzD/wAO6O86dnXQE+VQHSe4jXDARiqQSUzx2spEZpYh3taAHukBjUKL9tiBkUGbbAKmQSGkakiZNoiIGbLrEwsZZsceZJfiOoSfCNGs3QwDKZB8xtpzruoXozxFLlsokzb39UjtFiIKseQ1qUxN7KukSZAnaYJ+6qQamrQsvTyL0VNLOLkSWtju7QMjvoU2li6kL4rCLcjMDoGG8aNAYe2KavwWySSVJJJY9o6kzPPnP2U9v31QZnIUd50psOK2TqLqEefkPtI99MpyXDMcIvlHWEwKWycgiYnU8tBvS9JWMWj+oytGuh5GlTWNt7s1JLZFYvdFWZy3XAAkyvVtBHwsAgXQNBdYTFLL0Vtj9ZckAAFQgO0NupGuh8Moip80Rrn/AOLi/wAf379/u/cp5s+5HcG4PbwyststDEE5svIQICKoGmm3Id1OcTYVwA3Ihh5ilqSvXAASSABqSavFKK2JvfkxH05YZEv4cIN7TSSSSYOUb+ArMq0f0345LmKsZGDAWdwZ3d/wrOK1uwSS4BQoUKw0tvRLHlcJjbYYCbeYCQJ7LqdOfxRVSo6KgAUKFCgDvSK0r0B3yMbfTk2HLHzW5aA+pjWat4VqHoFwZ/K8RcPxbAX2u6sP/LNAGpY7o71l1rnW5QSDlCtOnV6Ei4AwJtKdV/GurfRe2AO3c0AiMgghgwIlTtliNRBbmZqbFHUH4fE224/PjY/my7kfwrg1vDljbmXy5iY1y7aKAOfdT69ZDCDyMjwPf9dGjg7EHy1romKrFJL08Cyt8jRuFWTqUB23JOwgc+4UKT/PVj5f+R/9tHT+ZLv+YuhdhLpO69UAdy65QGYEnWIy9o6kDTvqnpiUVjBbQMoPW3mmWyqYDHtELEwPWMRPat/SDhT3jbNsqpUNJJIIlrbKR2WBgodCOfnUUvRFiDnuJPYGik+qzMCPVgglcukCDprXLknmUqhC/ra/2VioVuxHoxjbdpwhZ4YKqFs7TmZcozZYG4EzHuFXAmq1a6IqtxH6z9GyFQqldLbZlU9vKR/dqyVXE8jXrVMWem/SMjjDMLbLDWCI5bzrpMiPuqP4sly+sIHtsjZjmgBhlYQYJ751Edn207/M6TOZhqDpE6RAJjUSJj8KQHALYjtXCQAAS2uk7mNdTOvcOUz0tY2mjlev4/6OejlkqjsbgfM2mUyq5VVSo7tQSQO/vmlOO3FFi5mIAKkamNfDnPl3U/RMqhRsAB7tKiuP4Jr1sKuWQwbtEj4rKYIBg9ru7/OoSWiFQV0tl/Z1anOVz68mCeks/wBbUa6WkGrMx1Ltu2vPwqp1e/Stwl7Fyw1xg5dGEiBomURAVRznQDc1RKIttbqjGqBQoUKYwFChQoAFChXaCgBzhWI1yjSTtJ0+weNbl6E+HBMC18+vfuMSf7NuUUew5z7axLhuNym5JADW3XbnHZjxmvSfQiPzfg4/+Xs/9iz9c1iBklicWVMKobwzAEkxAE/tCkMaWuq1krkzhgHzKRpEGNCdY08aXvYBWOYzJ7j4ZZHcYke00iOCWfknlGp0gQIO+g/HerJxRFqT+f0N+A4Uh3ZrgYgFIEwO0dyQAT2eXieYqYxF1VUliAANZMDXQCfEmPbXOFsLbUKuw2rnH4frLbICAWGhImDII09lc+hQjUFxwdGtyacyhYi5ljLbtMCJnq82skHmY225UVTd7oYXgtfOkwMrwJJaBNzQSToKFcrfiekV8/Er/wDLv89i30RpLEXso2JPcB4gE+yabniiadm5rqOwx5xy8q9BRb4OVzS5HVEarOHw2KF1VZ9nBL5hLJmYxE81Ebc/CrNSRbd2uHX3+o7S0p3z07fcSuX0UwzKD3EgH664/K7fzifSX8aqfSVAL7k5p7B0ZRAAQGOyTJBb2oAPWJqHbEq2XJeRSCWMulyVKuEzBSpADMG7MSEgHUGtsw0YnupvdNIcGxCPZTIwbKqgwQSDGzRzrrGXcoJgk6wBuSATH1Uc8BwZH6dfWwnlf+23WV1p/prv5/yUgMI68aiNfgpjvrMRWVRq3CoUdFQAKFChQAKOp7oRwA43FpaIPViXukcraatttOijxYVtXDehnCbnwf5KFfKCJdpKnSQyudZ3BM0ksii6KQxuSs88MIr0/wBBf/h+E/8AsWv+0VlPpD9Gn5Kj4jDMXsrqyE5mTWDrzAnnWo+j154bhD/0VHukfdWwkpK0Lkg4OmT2Ixlu3HWOiTtmYLPlJpMcUs/PW/pr4ePiPeKg+lZXMO9UYmHdYA1E5RtPfG9QIxCMuUEjtSMt26x7JgakMPWyjfntMVspqPIqi3waHZuqwzKwYd4II08qVFQfRnGoydWCc6ySCGBjQTJUTuNOUxsKmrjwJPeBy5kDn51sWpK1uY9uTujqPt4u4QCLM95DCJ5xvQp9DF1oV4hgesjtEQHX2PGuh5FQabXuFu0zfeC0xrpzAHa0jSD4c+UtFEVNapyXArhF7sjcHwwIxdmNxoAUuJZQBGjcpEz3zrT6aMiiNZJt7s1JRVIpNzo7fLvlRAhaTJWTl68KwYEkmLo9ZZ7NK2uit0QSySAvx7hBJXKZBXTLsDrmEkwauFETXE/A4ZO5K/j/AJ/TsX8+a4ILo9wZsMrhrmfNljTURI1b40zO2899OOI4bOF1jK2bz7LKQfCGNSD02u11RSgqiTfq5KR0k6EJiwguXrnwYhI+KOzm0JMzl+vwiq7wHo1bsXLoHbCsyhiBJjTltWnXge41TcDikCMM4zMMxjvbUn31zeJk3SO/wEUm2jMfSFgVt4mUEB1DHz2n6hVXq09OMY102WaPVaP8s1VqrivQrIeISWV0ChQq5Y/gAThFq/Azm7nY88jyiie7RD/eNPZAh+ivHnwl4OvqmA47xO/mKvttALxvJcZ0YKFk+oJY5RG4MyD/AGd9ayintvit1bLWQ5FtiCV8vHcDQaVPJj1bo6cOdQVSV9voaMcV1jiwzn4bMm+k3IQDz7Wg8DWx4TDpbUJbVURdFVQFUDeABoKxPotwsNa4VcHx8Y09/wAD2tfOPqrb0rcUNKJ58ryNWQXF+BXbt1ntsiq25zEN6gQyDbYchqCDp51wvRGSC1xZm43qZtXYsIJYaBsjRAMoDNWZa6FI/CYnLU1v92J500qsh+C9Hlw9xrgckspBEEL2mzkwSdZqVxNgOpU7HupWgKvCKgko9BJPVyR93gtpjJzc9mI3JJ0HiTQpa5xWwphr1oHuNxAfrNCqeZLuT8uPYQ6TLNiJPrLtz3MakDx17qqVq1BIhmgMPUtbqwEyXnLoT36R+1ZOlWGuP1fVq7RmJUE5ZDWyucDwDAEgga1Wn6MXnzMbEH4Miep3V3cGSSY9VWncNpsZ48ueUZaYwb/T34LxgmrbSJfokCrFXK5spGh0MMoXlvlj3nvirPVKsdFr63bTL1YW29onMdSLb5s0ruSAu4GxnwupquGcpp6o0LNJPZ2NbnELYbKT9RIOpBAjcgjXuqO4rxBmQfkrB2DAuBqcsHb+8U17ieU0t+R3gZW4N9J1Edk7QYJIInlvGtJLgcSDPXLOUAgKIY9qTt2dSNfbyFdWiDXPz2OZyn2+e4OCXbzK5vAgSuQEdqMozTzPaJ93dR8Y/Q3N/UbbfY7U6weFFu2qDcASZJkwATr5bVGdJbTNZhM5OZZCzqDIIMakQZjvA5VzNeXDa3S/F1+7OrV5kraSv2RSLtqGYQx0EwtrUg6xmaRoR7HG5khil20jAN/YkbtAMGB5TT670ev3Z6yzHZyzNrX4NE0J1BnrDsNTrAMUhieiN1oAFsQQwloiQsr2ByM8oPvnkySlNr0ujswSjju3yZXxS/JVe12BlOYnU8yAfVB7qY054krC7cDmWVmUnU6qSNJ1jSm1diVI5JS1OzpFJIAEk6AedahxXA4g8PvI4K27VlAFPyrVxNROuiI3h2hzFUXohgjexlhFIHbDSRIhO2dPJa1zi2BFvA4rMQztZvFn5scrn7WPvpZJNp3wNCTSarkwuhQoU5M17oUEPD+Hu5Ci1jrpkkACVnUty1n2VrOHuBgGUgqQCCCCCDsQRuKyr0a4FsTwo21bKVxT6zGhtqSPVMz3c603hOGNq0ltmzFRBbad+7nHgPIbUkHLU1W3caVUhzexOWNGO0wNgQ2vjqsR40jiMUXVkQXEdlIVih7LMOySRoIkH/2o8Rgc7ZsxGg791YMDoROxHtpJuEsd79w6zM6+qV0M+OumvhXTFQ6nNLXxQ14LYvC78IwAVWlQwJJOXKSAeQnXxHeanxTbBYQW82uYsZLGJ2AAJ57e8mj4jYNyzcQRLI6iZiSpAmNYnuqMcagqiWc5TrV9il3MPZJ7ZZfk/CHUf30OzZhppp3zQpziOiuIY6PZA1gGGiWZiATZmJY0KhHJkaTcH7r+SjjH/L9S70VFduBRLGBXAxVs7On0h+NdlMhaOjRVW043fN3J1fa6wKVjTLnykzv6gz/XtpVkpIy1Nrs6G0+lS6M5NFVW6QYq4t5ousqgoAB1sAEICTk/tNPkZ+KZi7PEb1w5bNx7jKW6wKboyABoku8SdDEjYa86xyS5BRb4Lw9NrlFgGPVqGMsNGnfwnzEH20L7AAk6Ab1vPAccjW7TO5vSz4u2fjr9IVUuOcdvWnuwvZUFrZAkMAoYEnnLEjTu5b1LJ6VbKY/VJRRjHGsStzEXrieq9y4yz3MxI+2mVHRU4pcfRVanHA/Jt3D74X/VWpdJioweJz6L1N2Y31UgR4zFZH0DDi7cZGKkJGmbYsrbqRp2Y9tXrpa7fmm/JJ7VsSSSf0lsxJ13/mDSNbjJ7GPUKFCnFNt9Bjf1K8O7Ej67X8K01KyT0PO4wOKKAluutZY1PqkGAN9DWrYDP1adZGfKueNs0DNHtpYPdoaUfSpDtBXeU91VrpdaDC2GmO3IhDM5BsxG05tOSkbkEV42pQ5QyNl0LJh9HjszkgsJiQNwu8RmpZM0ajqE6LX0yOispIcnKCpOXJbEwp25SNJqbYwJP4/ZWrcwOjpn+cQN0uz4KSPf5UKbRLsLrj3D4lauNHV5ZhhqAdSUymDyEGfDxqOvYK8RAtYeBIUkAmBqs8pLamO/TvE/RU8ZtCSxqTsi8LYvF810gBRoLZhTy7Q3PMx5DWKkDXVcmlbsaKpGd8du3c14st25BYyqlYFo3I/RrMFRa1n4u9QvRnpLatKkZsp3cye0dyTtJNa4aw30hcPXht1UtXFexeNxvycqpe0OzmCsQSEJOgkbc9TXn5fCyq9Tfxv9/wBDv8PngnUkaFd6QWuusrZuBi2VDb0LNJP9ktpJOhAEa6VMcUtsV7ABIJMaa6MNJ0mSN6wv/mZLKB8I5W8pBVssssggg5gVO8VOYP0t30S319q3ekGWUm20zqCIKyBG0SCNjNV8NcY7ieK0uXpL5iMFeOht2CJEkqJMznMbamAPAaztUVxe3dXD3DfKrbS1cJ6olT+jOntJywN4OusCycH4tbxVhL9kko457gjRlYciDp9exqE9IBjh+J/Y/wBS10SmzljjSPP1FQoUhQt3o/4Zcutda2GOULMZR3sBLEblAsdzHberJxrgd5MJi2dQqm0CB8HIK3rTgfBkgjIpEmnHoct/1e83fdA+ioP+qrf0lw+fB4hRubN2PPKSPrqLgteoqpvTpPO1ChQqxI2z0MYP+o3c+qXbhIAJBhSiNqPu8a0+2Ko/ort5eHYbxS8f/wBhY+qr0laupjK30jwGIe6TZRnGQjVlydpLiMIZ1jdG8xNMU6I3CZCW0J6yNVUicrAHqwQQWRBoTAzHmBV3AroVCXg8c5apW/i/j9R1mklSK9wPgNy1fN53EFWXIGZ4zEHskqIGm3n36WC/azLEkbGR4EH7q7Ao6tixRxRUYcInOTm7ZGjhbgDLfdB3KNJ35n2eQFHUmBQq+uRLy4/LGPHLzpZZrZAaVAJIA1YDcgjnVVXjl/Wb9swdDntaggEadT4r49raSKmummMNu0sFQGzCCYJZRmWCSAPVIidZHjVQl3Lvae4EkmIRiALriDkVjqkgHMdbnOTXFm8VDHLS02/p7nRDE5Ky0dGuJ3brkXWB7NzSF3V1UHsjYjtASdHXvqwGqBYs4tLlsqt2Vci5CXRPbOaCOxlaAx5ExrqY0Bqrhy+Yns1XcScdPUrHpF4p+T8OxLq5S5kCqQYYG4wQEEag+sR+ye6vNTYjMhBgsXLZoJY5h2szTrqAdvjNrWi+m7ijnEJhiqhVHWzuzZmuBZ7gAWgf2vKsyDU8+TIcAo0iddvf9Vc0YNKOTXRrpPfwbTadghIzpoVYc9CCA0c6vHSnjd29gLxzzbZbcep2lY2+QUGcxYctUbu1oVzgjm3auWs103FYsqISUIYiGyzvE8udWXFcOvpwqHR4HaMpcAVS4I12JB5nvjkCUc6rrvQ2h3TKJQoUKcU130aubXDLlxFzNnuuF78qqI0/ZqxcM4s18vbK9k27hZhpGoUDu1lvomq96P8AB3RhLLpZtz22DMdWBZ/HsnsqB9em124XYftG6TLH1QRkHiuk6k8+4bVk8fDs2GSm01/X1PNdClMTbyuy9zEe4xXArTDc/RlcZbFpWeU/JyVJJADG6GKgNpsQJHce6tKQVmfRbgN5cPazZwDZ7M7T1ZbYsCpJMTtCA6Vfuj2HdMPbS6IcBpAiNWYiIJGxGgJikxybb2oJqlyPrt9UjMYn+Jny0pK5j0IIR0zkdgHmxEpoe+QfI1zi8M7N2SAIWR5Ek7g6FSRtz8KROCxBibqAidVXwI2y6iDGvdO+3XGMe5zylK9l89xDg2IxLXF6xWVQDnzCNYERO2p2HcanxTLAYMqXdyGdie0JGkKAI2Hqj+RS+NtlrbqsyUcCDlMkECDyPjyqUYaFSdldbklarp/bKRicAju5zT223XDk795M+/Wjp5b4ZixMWgRJjMVkTrGl+N55D76Fc0c1pNxl7FXDfle5czRE0bGNTREV2HOcmk2FQt7pMqs4yN2HKEfGMOEkconXfaKm3pVJNtLpsNpelS6Pgyf00dDXvRjbALMiBbqDfIskOvMxMEd0Hkax/h/C3urccQFtqSSeekwO86V6V6QcWvWXhFXKEzEkLHOZLXFjY+415pucSf4TKQq3GZiigBRmnRRyEGPKkmn0KY2v/QzFBt9NqKhWAbd6FcWjYO5bAAdLpzRuVcShPtDj2VMekfHpa4ff6z9YptoOZd9t+6C3ktZz6F8cyY5rQBK3bbAwJAKdpWbuG6z3sKX9NXFi+JTDwQtpc3gzXADMeAAHvregvUzihQrpFkxWDHoXofYyYHCiI+Btn6QzffU4gqlLxq6tvsMDkTRFNp2KoNQqhNTGWP2h4TaeBXndCXILBiJAjkp5AcyeW0b70AYL05wPU4/EoNusLDyuAXAPc1ROCwxuXEtru7Kg82IA+2pfp1j+vx+IcbZyg8rYFsH2hZ9tddAMN1nEcKp2F1HP/h/Cf6aAPSN1AoUDYSB5BHAqQUVA4vHH8oSzl7LAEN3k5wR7IH0xUxw68z2kd1ysygle4nWNaZf9mheY2O1roVCdI2cC2EdknNOXrJPqga29QAT7N9Yiq7+XXTbYpduFskqG/KlGYgwrFnIXXQyNIbuNNZhfhXQqI6N3Ga22Zi3bMTnmMqR6+o3mORJG4JMuxABJ0A1JrTDqhTT852hIJIIJ0Ib8KFNol2F1x7hcTnKoC5gWhhrEMCNY5SRUO4bL+hv5subMGuQWhdNgxEmI30PjVo6s+HvFF1R8PeKaOTSTlj1Mr2HtM91SbAt5RLMyhy2UqFh9O1CjtGdttAamGFODZPh7xXBtHw94pXJN7Dxi0qM66VXesuXEfszNtWCZgPhEQFmiJyuTBIEqRB7VefL9vKxU7qSPcYr143DEzFurt5ju2VMx8zEmvOfpa4HbwvEHFtw3WjrikfozcJJWdiOY20I8zzRhNNuUr/Cq3f8Ar8C+pNUkUuhQpxgMI126lpIzXGVFnaWIUT7TTAbL6PeGLawVphYul7wz3LiFlkZrhXloAuXzMESao3pTxavibalCt23aVbksW37azOobtnQ7AqK3vh/DhYs27KsuW2iINRqEAWfqrzf09wxt8RxSm4Lh61mzb+vDR5rmyn9mqSktNE4w9VkBT7gloNfQHYEty+IC0annEe3ntTGrz6HrM4/MRotu52j6oJgCTykSKk+ChZUW82qO7qesOiowbKQdClvXsh5E7svfUpwl8VbN/LbulRZvNbBW4oa4AOrnOILELGh7tNTF1LLzu2/piuMVjbVtHuG7bhFZz2hsoJ+6owwtNNybKPJa/wCqPLjGrt6JuG9biy4CO1pCVts0El+wWjmFUkmNQSvspuKvl3Z29ZmLGO9iSftrvh+OuWLi3bTlLiGVYbg/eORB0IJFdCdOyTVqj0zhLN5cqlLa2+sU9nQxngSAY2y7d48asGH9VfIfZVc6OdIUxOEsXbjKl24EJt6+tmG3gYkeBqWTjOGQBWuwRAIyOYI0IkDvp3O5WJGFKiK6U9b1q5EuOAkhQjESy3VPbVGg5hbOvdUUvR6+2qpcGpy5m2AVeVxpGxCmN5nSrW3STCD9ax8rdw/YtGnSTCn47/QYfaK5Z+HjKWqUn9r26fx+bLKckqSRFdH+B3rWJN1lRbZVlywoYAwQAUYgiQd+/wABVquoSpAMba+0Gos9JcN8q4f7o+80R6VYbuu+5f8AdVcUY4o6YizUpu2hZMHfAGW8BtMqX15wSw05eyedHTY9LcP8m7/k/wB1HVvO+3siXkff3ZHjoqvzj+5fwo/+VV+cf3LVjArrLRpRuplZ/wCVV+cf3L+FEei6/OP7l/CrOVpMijSg1MrJ6Mr84/uX8KxL0t8MFjHkBiwe3bfX2py/Yr0c5FY36YuGPiMVbazhrtzq7RFx0DayWZVmCJXU9/b8qSSSQ0W2ZDV59EOBW9jHV9MtlmUwJBDW17JIMaMaSw3BweD32YFbi31uJOhKquRxrqACzH+5SHQQ4uxeXEYexmCghy3ZRkaJXOxCg6aHvil2XIxrPSXDWcJh3utdcECEBy6sdhEa958AawbiGJuX2a7cbMdi3ZG22gjl4VdvSb0vTEXkt2xmt20BiRpcfVpKyCVELodCG1quYnh1n8m64XWzQOzC+sTqu86d9a/oYr6kFatliAoJJMAAEknuAFa56MOi19LdxsSHtIxU27ZgNMHMzAiV0yiD46aCqv6LL3V4lnyM3wbCQJIJKx7CA1bJh8aSPVYf3TQkDYkOA2+9/pfwqJ6YdHgcFiOqZlcW2YazIXtMvL1gCPbVkF89xqN46Hu2LtpRBuI6TvGdSsxz3ptKM1M833EgkHlpSuDvZHVoVoPqsoYHzBERUxx3onicLq6Fk+WoJA/a07NRXDnyuGyBwJkGI7uYI3pBjfOit+xiLHW9V1V1BmKZmMZdQy66rt5bVZPzPYYljbBLEmdeZ8688dDeNXrOKtQ7ZC4RlklYfsGRPcSfZXpXDmR7/HmaaNNisarwWx80tLLwmz82nuFPVFdgU9IW2M14ba+bT6I/ClBgrfJE+iPwp0FrsLRSC2NRhl+SvuFCneWhW0jLDU0oKKhWmHVclBQoUAJvYBqF4j0Sw15+sdGz6dpbl1Dpt6jChQrGkzQk6L4dQQEEHeSWJ8yxJPtpvd6FYNtGw9ojeCoj3bUVCikFsgeLeiLA3nLjrbJPK0yBPospj2QKYD0KYT5/Ef8A4vtyUKFZpQWy09F+g2FwIbqA5ZozO7ZmMTGwAG52AqdOFFFQraAH5KK4ODHcKOhQAX5GO6m93gVhtWs2mPe1tCfrFChRQER0s4LGCxCYXD2zce2UUILaHt9kmTA0BJ35U19FHCsRh8F1WItlCtxyksjSrQZ7DEDtZudChS1ubZdRbrsJQoUwoYWuoo6FAAmhQo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7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352800"/>
            <a:ext cx="22098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fa-IR" b="1" dirty="0" smtClean="0">
                <a:solidFill>
                  <a:srgbClr val="000000"/>
                </a:solidFill>
                <a:cs typeface="B Nazanin" pitchFamily="2" charset="-78"/>
              </a:rPr>
              <a:t>بزرگترین </a:t>
            </a:r>
            <a:r>
              <a:rPr lang="en-US" b="1" dirty="0" smtClean="0">
                <a:solidFill>
                  <a:srgbClr val="000000"/>
                </a:solidFill>
                <a:cs typeface="B Nazanin" pitchFamily="2" charset="-78"/>
              </a:rPr>
              <a:t>FVC </a:t>
            </a:r>
            <a:r>
              <a:rPr lang="fa-IR" b="1" dirty="0">
                <a:solidFill>
                  <a:srgbClr val="000000"/>
                </a:solidFill>
                <a:cs typeface="B Nazanin" pitchFamily="2" charset="-78"/>
              </a:rPr>
              <a:t> </a:t>
            </a:r>
            <a:r>
              <a:rPr lang="fa-IR" b="1" dirty="0" smtClean="0">
                <a:solidFill>
                  <a:srgbClr val="000000"/>
                </a:solidFill>
                <a:cs typeface="B Nazanin" pitchFamily="2" charset="-78"/>
              </a:rPr>
              <a:t>و بزرگترین </a:t>
            </a:r>
            <a:r>
              <a:rPr lang="en-US" b="1" dirty="0" smtClean="0">
                <a:solidFill>
                  <a:srgbClr val="000000"/>
                </a:solidFill>
                <a:cs typeface="B Nazanin" pitchFamily="2" charset="-78"/>
              </a:rPr>
              <a:t>FEV1</a:t>
            </a:r>
            <a:r>
              <a:rPr lang="fa-IR" b="1" dirty="0" smtClean="0">
                <a:solidFill>
                  <a:srgbClr val="000000"/>
                </a:solidFill>
                <a:cs typeface="B Nazanin" pitchFamily="2" charset="-78"/>
              </a:rPr>
              <a:t> </a:t>
            </a:r>
            <a:r>
              <a:rPr lang="en-US" b="1" dirty="0" smtClean="0">
                <a:solidFill>
                  <a:srgbClr val="000000"/>
                </a:solidFill>
                <a:cs typeface="B Nazanin" pitchFamily="2" charset="-78"/>
              </a:rPr>
              <a:t>:</a:t>
            </a:r>
          </a:p>
          <a:p>
            <a:pPr marL="0" indent="0" algn="just" rtl="1">
              <a:lnSpc>
                <a:spcPct val="150000"/>
              </a:lnSpc>
              <a:buNone/>
            </a:pPr>
            <a:r>
              <a:rPr lang="fa-IR" b="1" dirty="0" smtClean="0">
                <a:solidFill>
                  <a:srgbClr val="000000"/>
                </a:solidFill>
                <a:cs typeface="B Nazanin" pitchFamily="2" charset="-78"/>
              </a:rPr>
              <a:t>باید انتخاب شوند حتی اگر از منحنی نباشند</a:t>
            </a:r>
            <a:endParaRPr lang="en-US" b="1" dirty="0">
              <a:solidFill>
                <a:srgbClr val="000000"/>
              </a:solidFill>
              <a:cs typeface="B Nazanin" pitchFamily="2" charset="-78"/>
            </a:endParaRPr>
          </a:p>
        </p:txBody>
      </p:sp>
    </p:spTree>
    <p:extLst>
      <p:ext uri="{BB962C8B-B14F-4D97-AF65-F5344CB8AC3E}">
        <p14:creationId xmlns:p14="http://schemas.microsoft.com/office/powerpoint/2010/main" val="398886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22"/>
            <a:ext cx="9144000" cy="684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9570" y="228600"/>
            <a:ext cx="7315200" cy="715962"/>
          </a:xfrm>
        </p:spPr>
        <p:txBody>
          <a:bodyPr/>
          <a:lstStyle/>
          <a:p>
            <a:r>
              <a:rPr lang="fa-IR" dirty="0" smtClean="0">
                <a:solidFill>
                  <a:schemeClr val="bg2"/>
                </a:solidFill>
                <a:cs typeface="B Titr" pitchFamily="2" charset="-78"/>
              </a:rPr>
              <a:t>منحنی طبیعی</a:t>
            </a:r>
            <a:endParaRPr lang="en-US" dirty="0">
              <a:solidFill>
                <a:schemeClr val="bg2"/>
              </a:solidFill>
              <a:cs typeface="B Titr" pitchFamily="2" charset="-78"/>
            </a:endParaRPr>
          </a:p>
        </p:txBody>
      </p:sp>
    </p:spTree>
    <p:extLst>
      <p:ext uri="{BB962C8B-B14F-4D97-AF65-F5344CB8AC3E}">
        <p14:creationId xmlns:p14="http://schemas.microsoft.com/office/powerpoint/2010/main" val="17046571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r>
              <a:rPr lang="en-US" b="1" dirty="0" smtClean="0">
                <a:solidFill>
                  <a:srgbClr val="000000"/>
                </a:solidFill>
                <a:cs typeface="B Nazanin" pitchFamily="2" charset="-78"/>
              </a:rPr>
              <a:t>FEF25-75%</a:t>
            </a:r>
            <a:r>
              <a:rPr lang="fa-IR" b="1" dirty="0" smtClean="0">
                <a:solidFill>
                  <a:srgbClr val="000000"/>
                </a:solidFill>
                <a:cs typeface="B Nazanin" pitchFamily="2" charset="-78"/>
              </a:rPr>
              <a:t>:</a:t>
            </a:r>
          </a:p>
          <a:p>
            <a:pPr marL="0" indent="0" algn="just" rtl="1">
              <a:lnSpc>
                <a:spcPct val="150000"/>
              </a:lnSpc>
              <a:buNone/>
            </a:pPr>
            <a:r>
              <a:rPr lang="fa-IR" b="1" dirty="0" smtClean="0">
                <a:solidFill>
                  <a:srgbClr val="000000"/>
                </a:solidFill>
                <a:cs typeface="B Nazanin" pitchFamily="2" charset="-78"/>
              </a:rPr>
              <a:t>از مانوری که بهترین مجموع را داشته باشد</a:t>
            </a:r>
          </a:p>
          <a:p>
            <a:pPr marL="0" indent="0" algn="just" rtl="1">
              <a:lnSpc>
                <a:spcPct val="150000"/>
              </a:lnSpc>
              <a:buNone/>
            </a:pPr>
            <a:endParaRPr lang="fa-IR" b="1" dirty="0">
              <a:solidFill>
                <a:srgbClr val="000000"/>
              </a:solidFill>
              <a:cs typeface="B Nazanin" pitchFamily="2" charset="-78"/>
            </a:endParaRPr>
          </a:p>
          <a:p>
            <a:pPr marL="0" indent="0" algn="just" rtl="1">
              <a:lnSpc>
                <a:spcPct val="150000"/>
              </a:lnSpc>
              <a:buNone/>
            </a:pPr>
            <a:r>
              <a:rPr lang="en-US" b="1" dirty="0" smtClean="0">
                <a:solidFill>
                  <a:srgbClr val="000000"/>
                </a:solidFill>
                <a:cs typeface="B Nazanin" pitchFamily="2" charset="-78"/>
              </a:rPr>
              <a:t>PEF</a:t>
            </a:r>
            <a:r>
              <a:rPr lang="fa-IR" b="1" dirty="0" smtClean="0">
                <a:solidFill>
                  <a:srgbClr val="000000"/>
                </a:solidFill>
                <a:cs typeface="B Nazanin" pitchFamily="2" charset="-78"/>
              </a:rPr>
              <a:t>:</a:t>
            </a:r>
          </a:p>
          <a:p>
            <a:pPr marL="0" indent="0" algn="just" rtl="1">
              <a:lnSpc>
                <a:spcPct val="150000"/>
              </a:lnSpc>
              <a:buNone/>
            </a:pPr>
            <a:r>
              <a:rPr lang="fa-IR" b="1" dirty="0">
                <a:solidFill>
                  <a:srgbClr val="000000"/>
                </a:solidFill>
                <a:cs typeface="B Nazanin" pitchFamily="2" charset="-78"/>
              </a:rPr>
              <a:t>از مانوری که بهترین مجموع را داشته باشد</a:t>
            </a:r>
          </a:p>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spTree>
    <p:extLst>
      <p:ext uri="{BB962C8B-B14F-4D97-AF65-F5344CB8AC3E}">
        <p14:creationId xmlns:p14="http://schemas.microsoft.com/office/powerpoint/2010/main" val="38815472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76400"/>
            <a:ext cx="708659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41702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066800"/>
            <a:ext cx="4010025" cy="464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066800"/>
            <a:ext cx="4800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11199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471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133601"/>
            <a:ext cx="7239000" cy="1219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9432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09851"/>
            <a:ext cx="6351104"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481487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81000"/>
            <a:ext cx="6351828"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72620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481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14600"/>
            <a:ext cx="7391400" cy="158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33199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491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590800"/>
            <a:ext cx="7239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024677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501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14601"/>
            <a:ext cx="716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94965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512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828800"/>
            <a:ext cx="7086600"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3169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583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76399"/>
            <a:ext cx="6949889" cy="4985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62094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3319"/>
            <a:ext cx="6756159" cy="6324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51002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593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24000"/>
            <a:ext cx="6970568" cy="500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8238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
            <a:ext cx="6019800" cy="6238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03516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r>
              <a:rPr lang="fa-IR" dirty="0" smtClean="0">
                <a:solidFill>
                  <a:srgbClr val="000000"/>
                </a:solidFill>
                <a:cs typeface="B Titr" pitchFamily="2" charset="-78"/>
              </a:rPr>
              <a:t>خطاهای رایج:</a:t>
            </a:r>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614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836" y="1752600"/>
            <a:ext cx="7022313"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bwMode="auto">
          <a:xfrm>
            <a:off x="4800600" y="3886200"/>
            <a:ext cx="2286000" cy="1981200"/>
          </a:xfrm>
          <a:prstGeom prst="rect">
            <a:avLst/>
          </a:prstGeom>
          <a:ln/>
          <a:extLst/>
        </p:spPr>
        <p:style>
          <a:lnRef idx="2">
            <a:schemeClr val="accent6"/>
          </a:lnRef>
          <a:fillRef idx="1">
            <a:schemeClr val="lt1"/>
          </a:fillRef>
          <a:effectRef idx="0">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90020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961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381000" y="228600"/>
            <a:ext cx="6934200" cy="1249362"/>
          </a:xfrm>
        </p:spPr>
        <p:txBody>
          <a:bodyPr/>
          <a:lstStyle/>
          <a:p>
            <a:pPr algn="r" rtl="1"/>
            <a:endParaRPr lang="en-US" dirty="0">
              <a:solidFill>
                <a:srgbClr val="000000"/>
              </a:solidFill>
              <a:cs typeface="B Titr" pitchFamily="2" charset="-78"/>
            </a:endParaRPr>
          </a:p>
        </p:txBody>
      </p:sp>
      <p:sp>
        <p:nvSpPr>
          <p:cNvPr id="5" name="Content Placeholder 4"/>
          <p:cNvSpPr>
            <a:spLocks noGrp="1"/>
          </p:cNvSpPr>
          <p:nvPr>
            <p:ph idx="1"/>
          </p:nvPr>
        </p:nvSpPr>
        <p:spPr>
          <a:xfrm>
            <a:off x="304800" y="1638301"/>
            <a:ext cx="6934200" cy="5067299"/>
          </a:xfrm>
        </p:spPr>
        <p:txBody>
          <a:bodyPr/>
          <a:lstStyle/>
          <a:p>
            <a:pPr marL="0" indent="0" algn="just" rtl="1">
              <a:lnSpc>
                <a:spcPct val="150000"/>
              </a:lnSpc>
              <a:buNone/>
            </a:pPr>
            <a:endParaRPr lang="en-US" b="1" dirty="0">
              <a:solidFill>
                <a:srgbClr val="000000"/>
              </a:solidFill>
              <a:cs typeface="B Nazanin" pitchFamily="2" charset="-78"/>
            </a:endParaRPr>
          </a:p>
        </p:txBody>
      </p:sp>
      <p:pic>
        <p:nvPicPr>
          <p:cNvPr id="6" name="Picture 2" descr="D:\word\Arm_283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152400"/>
            <a:ext cx="1033920" cy="838200"/>
          </a:xfrm>
          <a:prstGeom prst="rect">
            <a:avLst/>
          </a:prstGeom>
          <a:noFill/>
          <a:effectLst>
            <a:glow rad="63500">
              <a:schemeClr val="accent1">
                <a:satMod val="175000"/>
                <a:alpha val="40000"/>
              </a:schemeClr>
            </a:glow>
          </a:effectLst>
        </p:spPr>
      </p:pic>
      <p:pic>
        <p:nvPicPr>
          <p:cNvPr id="32770" name="Picture 2" descr="http://what-buddha-said.net/Pics/thank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676399"/>
            <a:ext cx="6065130" cy="367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19616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18"/>
            <a:ext cx="9144000" cy="7011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562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سامانه">
  <a:themeElements>
    <a:clrScheme name="">
      <a:dk1>
        <a:srgbClr val="FFFFFF"/>
      </a:dk1>
      <a:lt1>
        <a:srgbClr val="FFFFFF"/>
      </a:lt1>
      <a:dk2>
        <a:srgbClr val="FFFFFF"/>
      </a:dk2>
      <a:lt2>
        <a:srgbClr val="3602D0"/>
      </a:lt2>
      <a:accent1>
        <a:srgbClr val="6426FE"/>
      </a:accent1>
      <a:accent2>
        <a:srgbClr val="8B4FFF"/>
      </a:accent2>
      <a:accent3>
        <a:srgbClr val="FFFFFF"/>
      </a:accent3>
      <a:accent4>
        <a:srgbClr val="DADADA"/>
      </a:accent4>
      <a:accent5>
        <a:srgbClr val="B8ACFE"/>
      </a:accent5>
      <a:accent6>
        <a:srgbClr val="7D47E7"/>
      </a:accent6>
      <a:hlink>
        <a:srgbClr val="D773FF"/>
      </a:hlink>
      <a:folHlink>
        <a:srgbClr val="FFFFF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سامانه</Template>
  <TotalTime>717</TotalTime>
  <Words>1015</Words>
  <Application>Microsoft Office PowerPoint</Application>
  <PresentationFormat>On-screen Show (4:3)</PresentationFormat>
  <Paragraphs>179</Paragraphs>
  <Slides>76</Slides>
  <Notes>12</Notes>
  <HiddenSlides>11</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9" baseType="lpstr">
      <vt:lpstr>Arial</vt:lpstr>
      <vt:lpstr>B Jadid</vt:lpstr>
      <vt:lpstr>B Koodak</vt:lpstr>
      <vt:lpstr>B Nazanin</vt:lpstr>
      <vt:lpstr>B Roya</vt:lpstr>
      <vt:lpstr>B Titr</vt:lpstr>
      <vt:lpstr>Cambria Math</vt:lpstr>
      <vt:lpstr>IranNastaliq</vt:lpstr>
      <vt:lpstr>Microsoft Sans Serif</vt:lpstr>
      <vt:lpstr>Verdana</vt:lpstr>
      <vt:lpstr>Wingdings</vt:lpstr>
      <vt:lpstr>سامانه</vt:lpstr>
      <vt:lpstr>Drawing</vt:lpstr>
      <vt:lpstr>PowerPoint Presentation</vt:lpstr>
      <vt:lpstr>PowerPoint Presentation</vt:lpstr>
      <vt:lpstr>PowerPoint Presentation</vt:lpstr>
      <vt:lpstr>اسپیرومتری</vt:lpstr>
      <vt:lpstr>PowerPoint Presentation</vt:lpstr>
      <vt:lpstr>کاربرد ها:</vt:lpstr>
      <vt:lpstr>PowerPoint Presentation</vt:lpstr>
      <vt:lpstr>Spirometry as a screening method</vt:lpstr>
      <vt:lpstr>PowerPoint Presentation</vt:lpstr>
      <vt:lpstr>PowerPoint Presentation</vt:lpstr>
      <vt:lpstr>Spirometry as a screening method</vt:lpstr>
      <vt:lpstr>Spirometry as a screening method</vt:lpstr>
      <vt:lpstr>موارد منع انجام</vt:lpstr>
      <vt:lpstr>عوامل مداخله کننده</vt:lpstr>
      <vt:lpstr>معیارهای پذیرش  Acceptability criteria</vt:lpstr>
      <vt:lpstr>PowerPoint Presentation</vt:lpstr>
      <vt:lpstr>PowerPoint Presentation</vt:lpstr>
      <vt:lpstr>PowerPoint Presentation</vt:lpstr>
      <vt:lpstr>1. شروع مناسب</vt:lpstr>
      <vt:lpstr>PowerPoint Presentation</vt:lpstr>
      <vt:lpstr>PowerPoint Presentation</vt:lpstr>
      <vt:lpstr>PowerPoint Presentation</vt:lpstr>
      <vt:lpstr>Good Start of Test</vt:lpstr>
      <vt:lpstr>تفاوت چیست:</vt:lpstr>
      <vt:lpstr>Back extrapolation volume ( BEV or vext )</vt:lpstr>
      <vt:lpstr>PowerPoint Presentation</vt:lpstr>
      <vt:lpstr>PowerPoint Presentation</vt:lpstr>
      <vt:lpstr>2. عاری از artifact  بودن</vt:lpstr>
      <vt:lpstr>No Coughing</vt:lpstr>
      <vt:lpstr>PowerPoint Presentation</vt:lpstr>
      <vt:lpstr>PowerPoint Presentation</vt:lpstr>
      <vt:lpstr>PowerPoint Presentation</vt:lpstr>
      <vt:lpstr>Variable effort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پایان مناسب end of test criteria</vt:lpstr>
      <vt:lpstr>PowerPoint Presentation</vt:lpstr>
      <vt:lpstr>PowerPoint Presentation</vt:lpstr>
      <vt:lpstr>PowerPoint Presentation</vt:lpstr>
      <vt:lpstr>PowerPoint Presentation</vt:lpstr>
      <vt:lpstr>معیارهای تکرارپذیری Reproducibility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انتخاب بهترین مانور</vt:lpstr>
      <vt:lpstr>PowerPoint Presentation</vt:lpstr>
      <vt:lpstr>PowerPoint Presentation</vt:lpstr>
      <vt:lpstr>PowerPoint Presentation</vt:lpstr>
      <vt:lpstr>منحنی طبیعی</vt:lpstr>
      <vt:lpstr>PowerPoint Presentation</vt:lpstr>
      <vt:lpstr>خطاهای رایج:</vt:lpstr>
      <vt:lpstr>PowerPoint Presentation</vt:lpstr>
      <vt:lpstr>خطاهای رایج:</vt:lpstr>
      <vt:lpstr>PowerPoint Presentation</vt:lpstr>
      <vt:lpstr>PowerPoint Presentation</vt:lpstr>
      <vt:lpstr>خطاهای رایج:</vt:lpstr>
      <vt:lpstr>خطاهای رایج:</vt:lpstr>
      <vt:lpstr>خطاهای رایج:</vt:lpstr>
      <vt:lpstr>خطاهای رایج:</vt:lpstr>
      <vt:lpstr>خطاهای رایج:</vt:lpstr>
      <vt:lpstr>PowerPoint Presentation</vt:lpstr>
      <vt:lpstr>خطاهای رایج:</vt:lpstr>
      <vt:lpstr>PowerPoint Presentation</vt:lpstr>
      <vt:lpstr>خطاهای رایج:</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sepanta</dc:creator>
  <cp:lastModifiedBy>Rad System</cp:lastModifiedBy>
  <cp:revision>71</cp:revision>
  <dcterms:created xsi:type="dcterms:W3CDTF">2014-06-13T12:47:59Z</dcterms:created>
  <dcterms:modified xsi:type="dcterms:W3CDTF">2017-12-25T08:12:18Z</dcterms:modified>
</cp:coreProperties>
</file>